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media/image23.svg" ContentType="image/svg+xml"/>
  <Override PartName="/ppt/media/image3.svg" ContentType="image/svg+xml"/>
  <Override PartName="/ppt/media/image5.svg" ContentType="image/svg+xml"/>
  <Override PartName="/ppt/media/image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  <p:sldMasterId id="2147483652" r:id="rId4"/>
    <p:sldMasterId id="2147483656" r:id="rId5"/>
    <p:sldMasterId id="2147483658" r:id="rId6"/>
    <p:sldMasterId id="2147483660" r:id="rId7"/>
    <p:sldMasterId id="2147483676" r:id="rId8"/>
  </p:sldMasterIdLst>
  <p:notesMasterIdLst>
    <p:notesMasterId r:id="rId13"/>
  </p:notesMasterIdLst>
  <p:handoutMasterIdLst>
    <p:handoutMasterId r:id="rId116"/>
  </p:handoutMasterIdLst>
  <p:sldIdLst>
    <p:sldId id="1361" r:id="rId9"/>
    <p:sldId id="1351" r:id="rId10"/>
    <p:sldId id="464" r:id="rId11"/>
    <p:sldId id="547" r:id="rId12"/>
    <p:sldId id="549" r:id="rId14"/>
    <p:sldId id="550" r:id="rId15"/>
    <p:sldId id="468" r:id="rId16"/>
    <p:sldId id="1223" r:id="rId17"/>
    <p:sldId id="551" r:id="rId18"/>
    <p:sldId id="1228" r:id="rId19"/>
    <p:sldId id="1352" r:id="rId20"/>
    <p:sldId id="1266" r:id="rId21"/>
    <p:sldId id="537" r:id="rId22"/>
    <p:sldId id="543" r:id="rId23"/>
    <p:sldId id="1224" r:id="rId24"/>
    <p:sldId id="1225" r:id="rId25"/>
    <p:sldId id="552" r:id="rId26"/>
    <p:sldId id="553" r:id="rId27"/>
    <p:sldId id="1226" r:id="rId28"/>
    <p:sldId id="1227" r:id="rId29"/>
    <p:sldId id="487" r:id="rId30"/>
    <p:sldId id="544" r:id="rId31"/>
    <p:sldId id="1081" r:id="rId32"/>
    <p:sldId id="1363" r:id="rId33"/>
    <p:sldId id="1364" r:id="rId34"/>
    <p:sldId id="1234" r:id="rId35"/>
    <p:sldId id="1235" r:id="rId36"/>
    <p:sldId id="1236" r:id="rId37"/>
    <p:sldId id="1238" r:id="rId38"/>
    <p:sldId id="1239" r:id="rId39"/>
    <p:sldId id="1240" r:id="rId40"/>
    <p:sldId id="1242" r:id="rId41"/>
    <p:sldId id="1241" r:id="rId42"/>
    <p:sldId id="1243" r:id="rId43"/>
    <p:sldId id="1244" r:id="rId44"/>
    <p:sldId id="1258" r:id="rId45"/>
    <p:sldId id="1259" r:id="rId46"/>
    <p:sldId id="1260" r:id="rId47"/>
    <p:sldId id="1261" r:id="rId48"/>
    <p:sldId id="1262" r:id="rId49"/>
    <p:sldId id="1264" r:id="rId50"/>
    <p:sldId id="1195" r:id="rId51"/>
    <p:sldId id="1268" r:id="rId52"/>
    <p:sldId id="1249" r:id="rId53"/>
    <p:sldId id="1250" r:id="rId54"/>
    <p:sldId id="1269" r:id="rId55"/>
    <p:sldId id="1365" r:id="rId56"/>
    <p:sldId id="1366" r:id="rId57"/>
    <p:sldId id="1230" r:id="rId58"/>
    <p:sldId id="1232" r:id="rId59"/>
    <p:sldId id="1252" r:id="rId60"/>
    <p:sldId id="1255" r:id="rId61"/>
    <p:sldId id="1253" r:id="rId62"/>
    <p:sldId id="1270" r:id="rId63"/>
    <p:sldId id="1355" r:id="rId64"/>
    <p:sldId id="1367" r:id="rId65"/>
    <p:sldId id="1286" r:id="rId66"/>
    <p:sldId id="1287" r:id="rId67"/>
    <p:sldId id="1288" r:id="rId68"/>
    <p:sldId id="1289" r:id="rId69"/>
    <p:sldId id="1290" r:id="rId70"/>
    <p:sldId id="1291" r:id="rId71"/>
    <p:sldId id="1292" r:id="rId72"/>
    <p:sldId id="1293" r:id="rId73"/>
    <p:sldId id="1294" r:id="rId74"/>
    <p:sldId id="1299" r:id="rId75"/>
    <p:sldId id="1296" r:id="rId76"/>
    <p:sldId id="1295" r:id="rId77"/>
    <p:sldId id="1298" r:id="rId78"/>
    <p:sldId id="1302" r:id="rId79"/>
    <p:sldId id="1303" r:id="rId80"/>
    <p:sldId id="1356" r:id="rId81"/>
    <p:sldId id="1369" r:id="rId82"/>
    <p:sldId id="1316" r:id="rId83"/>
    <p:sldId id="1317" r:id="rId84"/>
    <p:sldId id="1318" r:id="rId85"/>
    <p:sldId id="1319" r:id="rId86"/>
    <p:sldId id="1368" r:id="rId87"/>
    <p:sldId id="1307" r:id="rId88"/>
    <p:sldId id="1305" r:id="rId89"/>
    <p:sldId id="1308" r:id="rId90"/>
    <p:sldId id="1309" r:id="rId91"/>
    <p:sldId id="1310" r:id="rId92"/>
    <p:sldId id="1312" r:id="rId93"/>
    <p:sldId id="1311" r:id="rId94"/>
    <p:sldId id="1313" r:id="rId95"/>
    <p:sldId id="1314" r:id="rId96"/>
    <p:sldId id="1358" r:id="rId97"/>
    <p:sldId id="1370" r:id="rId98"/>
    <p:sldId id="1322" r:id="rId99"/>
    <p:sldId id="1324" r:id="rId100"/>
    <p:sldId id="1325" r:id="rId101"/>
    <p:sldId id="1326" r:id="rId102"/>
    <p:sldId id="1327" r:id="rId103"/>
    <p:sldId id="1328" r:id="rId104"/>
    <p:sldId id="1360" r:id="rId105"/>
    <p:sldId id="1330" r:id="rId106"/>
    <p:sldId id="1331" r:id="rId107"/>
    <p:sldId id="1335" r:id="rId108"/>
    <p:sldId id="1336" r:id="rId109"/>
    <p:sldId id="1337" r:id="rId110"/>
    <p:sldId id="1339" r:id="rId111"/>
    <p:sldId id="1341" r:id="rId112"/>
    <p:sldId id="1342" r:id="rId113"/>
    <p:sldId id="1343" r:id="rId114"/>
    <p:sldId id="1362" r:id="rId115"/>
  </p:sldIdLst>
  <p:sldSz cx="12192000" cy="6858000"/>
  <p:notesSz cx="6858000" cy="9144000"/>
  <p:custDataLst>
    <p:tags r:id="rId1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0206"/>
    <a:srgbClr val="AD2A26"/>
    <a:srgbClr val="8A8A8A"/>
    <a:srgbClr val="4C5252"/>
    <a:srgbClr val="F9F9F9"/>
    <a:srgbClr val="48504F"/>
    <a:srgbClr val="AD2B26"/>
    <a:srgbClr val="49504F"/>
    <a:srgbClr val="B70006"/>
    <a:srgbClr val="FFFF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58" autoAdjust="0"/>
    <p:restoredTop sz="92535" autoAdjust="0"/>
  </p:normalViewPr>
  <p:slideViewPr>
    <p:cSldViewPr snapToGrid="0">
      <p:cViewPr varScale="1">
        <p:scale>
          <a:sx n="114" d="100"/>
          <a:sy n="114" d="100"/>
        </p:scale>
        <p:origin x="58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0.xml"/><Relationship Id="rId98" Type="http://schemas.openxmlformats.org/officeDocument/2006/relationships/slide" Target="slides/slide89.xml"/><Relationship Id="rId97" Type="http://schemas.openxmlformats.org/officeDocument/2006/relationships/slide" Target="slides/slide88.xml"/><Relationship Id="rId96" Type="http://schemas.openxmlformats.org/officeDocument/2006/relationships/slide" Target="slides/slide87.xml"/><Relationship Id="rId95" Type="http://schemas.openxmlformats.org/officeDocument/2006/relationships/slide" Target="slides/slide86.xml"/><Relationship Id="rId94" Type="http://schemas.openxmlformats.org/officeDocument/2006/relationships/slide" Target="slides/slide85.xml"/><Relationship Id="rId93" Type="http://schemas.openxmlformats.org/officeDocument/2006/relationships/slide" Target="slides/slide84.xml"/><Relationship Id="rId92" Type="http://schemas.openxmlformats.org/officeDocument/2006/relationships/slide" Target="slides/slide83.xml"/><Relationship Id="rId91" Type="http://schemas.openxmlformats.org/officeDocument/2006/relationships/slide" Target="slides/slide82.xml"/><Relationship Id="rId90" Type="http://schemas.openxmlformats.org/officeDocument/2006/relationships/slide" Target="slides/slide81.xml"/><Relationship Id="rId9" Type="http://schemas.openxmlformats.org/officeDocument/2006/relationships/slide" Target="slides/slide1.xml"/><Relationship Id="rId89" Type="http://schemas.openxmlformats.org/officeDocument/2006/relationships/slide" Target="slides/slide80.xml"/><Relationship Id="rId88" Type="http://schemas.openxmlformats.org/officeDocument/2006/relationships/slide" Target="slides/slide79.xml"/><Relationship Id="rId87" Type="http://schemas.openxmlformats.org/officeDocument/2006/relationships/slide" Target="slides/slide78.xml"/><Relationship Id="rId86" Type="http://schemas.openxmlformats.org/officeDocument/2006/relationships/slide" Target="slides/slide77.xml"/><Relationship Id="rId85" Type="http://schemas.openxmlformats.org/officeDocument/2006/relationships/slide" Target="slides/slide76.xml"/><Relationship Id="rId84" Type="http://schemas.openxmlformats.org/officeDocument/2006/relationships/slide" Target="slides/slide75.xml"/><Relationship Id="rId83" Type="http://schemas.openxmlformats.org/officeDocument/2006/relationships/slide" Target="slides/slide74.xml"/><Relationship Id="rId82" Type="http://schemas.openxmlformats.org/officeDocument/2006/relationships/slide" Target="slides/slide73.xml"/><Relationship Id="rId81" Type="http://schemas.openxmlformats.org/officeDocument/2006/relationships/slide" Target="slides/slide72.xml"/><Relationship Id="rId80" Type="http://schemas.openxmlformats.org/officeDocument/2006/relationships/slide" Target="slides/slide71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70.xml"/><Relationship Id="rId78" Type="http://schemas.openxmlformats.org/officeDocument/2006/relationships/slide" Target="slides/slide69.xml"/><Relationship Id="rId77" Type="http://schemas.openxmlformats.org/officeDocument/2006/relationships/slide" Target="slides/slide68.xml"/><Relationship Id="rId76" Type="http://schemas.openxmlformats.org/officeDocument/2006/relationships/slide" Target="slides/slide67.xml"/><Relationship Id="rId75" Type="http://schemas.openxmlformats.org/officeDocument/2006/relationships/slide" Target="slides/slide66.xml"/><Relationship Id="rId74" Type="http://schemas.openxmlformats.org/officeDocument/2006/relationships/slide" Target="slides/slide65.xml"/><Relationship Id="rId73" Type="http://schemas.openxmlformats.org/officeDocument/2006/relationships/slide" Target="slides/slide64.xml"/><Relationship Id="rId72" Type="http://schemas.openxmlformats.org/officeDocument/2006/relationships/slide" Target="slides/slide63.xml"/><Relationship Id="rId71" Type="http://schemas.openxmlformats.org/officeDocument/2006/relationships/slide" Target="slides/slide62.xml"/><Relationship Id="rId70" Type="http://schemas.openxmlformats.org/officeDocument/2006/relationships/slide" Target="slides/slide61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60.xml"/><Relationship Id="rId68" Type="http://schemas.openxmlformats.org/officeDocument/2006/relationships/slide" Target="slides/slide59.xml"/><Relationship Id="rId67" Type="http://schemas.openxmlformats.org/officeDocument/2006/relationships/slide" Target="slides/slide58.xml"/><Relationship Id="rId66" Type="http://schemas.openxmlformats.org/officeDocument/2006/relationships/slide" Target="slides/slide57.xml"/><Relationship Id="rId65" Type="http://schemas.openxmlformats.org/officeDocument/2006/relationships/slide" Target="slides/slide56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60" Type="http://schemas.openxmlformats.org/officeDocument/2006/relationships/slide" Target="slides/slide51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50.xml"/><Relationship Id="rId58" Type="http://schemas.openxmlformats.org/officeDocument/2006/relationships/slide" Target="slides/slide49.xml"/><Relationship Id="rId57" Type="http://schemas.openxmlformats.org/officeDocument/2006/relationships/slide" Target="slides/slide48.xml"/><Relationship Id="rId56" Type="http://schemas.openxmlformats.org/officeDocument/2006/relationships/slide" Target="slides/slide47.xml"/><Relationship Id="rId55" Type="http://schemas.openxmlformats.org/officeDocument/2006/relationships/slide" Target="slides/slide46.xml"/><Relationship Id="rId54" Type="http://schemas.openxmlformats.org/officeDocument/2006/relationships/slide" Target="slides/slide45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0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0" Type="http://schemas.openxmlformats.org/officeDocument/2006/relationships/slide" Target="slides/slide31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0" Type="http://schemas.openxmlformats.org/officeDocument/2006/relationships/slide" Target="slides/slide11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20" Type="http://schemas.openxmlformats.org/officeDocument/2006/relationships/tags" Target="tags/tag6.xml"/><Relationship Id="rId12" Type="http://schemas.openxmlformats.org/officeDocument/2006/relationships/slide" Target="slides/slide4.xml"/><Relationship Id="rId119" Type="http://schemas.openxmlformats.org/officeDocument/2006/relationships/tableStyles" Target="tableStyles.xml"/><Relationship Id="rId118" Type="http://schemas.openxmlformats.org/officeDocument/2006/relationships/viewProps" Target="viewProps.xml"/><Relationship Id="rId117" Type="http://schemas.openxmlformats.org/officeDocument/2006/relationships/presProps" Target="presProps.xml"/><Relationship Id="rId116" Type="http://schemas.openxmlformats.org/officeDocument/2006/relationships/handoutMaster" Target="handoutMasters/handoutMaster1.xml"/><Relationship Id="rId115" Type="http://schemas.openxmlformats.org/officeDocument/2006/relationships/slide" Target="slides/slide106.xml"/><Relationship Id="rId114" Type="http://schemas.openxmlformats.org/officeDocument/2006/relationships/slide" Target="slides/slide105.xml"/><Relationship Id="rId113" Type="http://schemas.openxmlformats.org/officeDocument/2006/relationships/slide" Target="slides/slide104.xml"/><Relationship Id="rId112" Type="http://schemas.openxmlformats.org/officeDocument/2006/relationships/slide" Target="slides/slide103.xml"/><Relationship Id="rId111" Type="http://schemas.openxmlformats.org/officeDocument/2006/relationships/slide" Target="slides/slide102.xml"/><Relationship Id="rId110" Type="http://schemas.openxmlformats.org/officeDocument/2006/relationships/slide" Target="slides/slide101.xml"/><Relationship Id="rId11" Type="http://schemas.openxmlformats.org/officeDocument/2006/relationships/slide" Target="slides/slide3.xml"/><Relationship Id="rId109" Type="http://schemas.openxmlformats.org/officeDocument/2006/relationships/slide" Target="slides/slide100.xml"/><Relationship Id="rId108" Type="http://schemas.openxmlformats.org/officeDocument/2006/relationships/slide" Target="slides/slide99.xml"/><Relationship Id="rId107" Type="http://schemas.openxmlformats.org/officeDocument/2006/relationships/slide" Target="slides/slide98.xml"/><Relationship Id="rId106" Type="http://schemas.openxmlformats.org/officeDocument/2006/relationships/slide" Target="slides/slide97.xml"/><Relationship Id="rId105" Type="http://schemas.openxmlformats.org/officeDocument/2006/relationships/slide" Target="slides/slide96.xml"/><Relationship Id="rId104" Type="http://schemas.openxmlformats.org/officeDocument/2006/relationships/slide" Target="slides/slide95.xml"/><Relationship Id="rId103" Type="http://schemas.openxmlformats.org/officeDocument/2006/relationships/slide" Target="slides/slide94.xml"/><Relationship Id="rId102" Type="http://schemas.openxmlformats.org/officeDocument/2006/relationships/slide" Target="slides/slide93.xml"/><Relationship Id="rId101" Type="http://schemas.openxmlformats.org/officeDocument/2006/relationships/slide" Target="slides/slide92.xml"/><Relationship Id="rId100" Type="http://schemas.openxmlformats.org/officeDocument/2006/relationships/slide" Target="slides/slide91.xml"/><Relationship Id="rId10" Type="http://schemas.openxmlformats.org/officeDocument/2006/relationships/slide" Target="slides/slide2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05:17:48"/>
    </inkml:context>
    <inkml:brush xml:id="br0">
      <inkml:brushProperty name="width" value="0.2" units="cm"/>
      <inkml:brushProperty name="height" value="0.2" units="cm"/>
      <inkml:brushProperty name="color" value="#000000"/>
    </inkml:brush>
  </inkml:definitions>
  <inkml:trace contextRef="#ctx0" brushRef="#br0">1.000 1.000 24575,'0.000'0.000'0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05:17:57"/>
    </inkml:context>
    <inkml:brush xml:id="br0">
      <inkml:brushProperty name="width" value="0.2" units="cm"/>
      <inkml:brushProperty name="height" value="0.2" units="cm"/>
      <inkml:brushProperty name="color" value="#000000"/>
    </inkml:brush>
  </inkml:definitions>
  <inkml:trace contextRef="#ctx0" brushRef="#br0">0.000 0.000 24575,'0.000'0.000'0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05:17:58"/>
    </inkml:context>
    <inkml:brush xml:id="br0">
      <inkml:brushProperty name="width" value="0.2" units="cm"/>
      <inkml:brushProperty name="height" value="0.2" units="cm"/>
      <inkml:brushProperty name="color" value="#000000"/>
    </inkml:brush>
  </inkml:definitions>
  <inkml:trace contextRef="#ctx0" brushRef="#br0">0.000 1.000 24575,'0.000'0.000'0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05:18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0.000 1.000 24575,'0.000'0.000'0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05:18:1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1.000 1.000 24575,'0.000'0.000'0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05:49: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0.000 1.000 24575,'0.000'0.000'0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05:49: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0.000 1.000 24575,'0.000'0.000'0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05:49: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0.000 1.000 24575,'0.000'0.000'0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05:49: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0.000 1.000 24575,'0.000'0.000'0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05:17:50"/>
    </inkml:context>
    <inkml:brush xml:id="br0">
      <inkml:brushProperty name="width" value="0.2" units="cm"/>
      <inkml:brushProperty name="height" value="0.2" units="cm"/>
      <inkml:brushProperty name="color" value="#000000"/>
    </inkml:brush>
  </inkml:definitions>
  <inkml:trace contextRef="#ctx0" brushRef="#br0">0.000 1.000 24575,'0.000'0.000'0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05:17:52"/>
    </inkml:context>
    <inkml:brush xml:id="br0">
      <inkml:brushProperty name="width" value="0.2" units="cm"/>
      <inkml:brushProperty name="height" value="0.2" units="cm"/>
      <inkml:brushProperty name="color" value="#000000"/>
    </inkml:brush>
  </inkml:definitions>
  <inkml:trace contextRef="#ctx0" brushRef="#br0">0.000 1.000 24575,'0.000'0.000'0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05:17:53"/>
    </inkml:context>
    <inkml:brush xml:id="br0">
      <inkml:brushProperty name="width" value="0.2" units="cm"/>
      <inkml:brushProperty name="height" value="0.2" units="cm"/>
      <inkml:brushProperty name="color" value="#000000"/>
    </inkml:brush>
  </inkml:definitions>
  <inkml:trace contextRef="#ctx0" brushRef="#br0">1.000 0.000 24575,'0.000'0.000'0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05:17:54"/>
    </inkml:context>
    <inkml:brush xml:id="br0">
      <inkml:brushProperty name="width" value="0.2" units="cm"/>
      <inkml:brushProperty name="height" value="0.2" units="cm"/>
      <inkml:brushProperty name="color" value="#000000"/>
    </inkml:brush>
  </inkml:definitions>
  <inkml:trace contextRef="#ctx0" brushRef="#br0">1.000 0.000 24575,'0.000'0.000'0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05:17:55"/>
    </inkml:context>
    <inkml:brush xml:id="br0">
      <inkml:brushProperty name="width" value="0.2" units="cm"/>
      <inkml:brushProperty name="height" value="0.2" units="cm"/>
      <inkml:brushProperty name="color" value="#000000"/>
    </inkml:brush>
  </inkml:definitions>
  <inkml:trace contextRef="#ctx0" brushRef="#br0">0.000 1.000 24575,'0.000'0.000'0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05:17:55"/>
    </inkml:context>
    <inkml:brush xml:id="br0">
      <inkml:brushProperty name="width" value="0.2" units="cm"/>
      <inkml:brushProperty name="height" value="0.2" units="cm"/>
      <inkml:brushProperty name="color" value="#000000"/>
    </inkml:brush>
  </inkml:definitions>
  <inkml:trace contextRef="#ctx0" brushRef="#br0">0.000 1.000 24575,'0.000'0.000'0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05:17:56"/>
    </inkml:context>
    <inkml:brush xml:id="br0">
      <inkml:brushProperty name="width" value="0.2" units="cm"/>
      <inkml:brushProperty name="height" value="0.2" units="cm"/>
      <inkml:brushProperty name="color" value="#000000"/>
    </inkml:brush>
  </inkml:definitions>
  <inkml:trace contextRef="#ctx0" brushRef="#br0">1.000 1.000 24575,'0.000'0.000'0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05:17:57"/>
    </inkml:context>
    <inkml:brush xml:id="br0">
      <inkml:brushProperty name="width" value="0.2" units="cm"/>
      <inkml:brushProperty name="height" value="0.2" units="cm"/>
      <inkml:brushProperty name="color" value="#000000"/>
    </inkml:brush>
  </inkml:definitions>
  <inkml:trace contextRef="#ctx0" brushRef="#br0">1.000 1.000 24575,'0.000'0.000'0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Roboto" panose="02000000000000000000" pitchFamily="2" charset="0"/>
              </a:rPr>
              <a:t>线性模型是指</a:t>
            </a:r>
            <a:r>
              <a:rPr lang="en-US" altLang="zh-CN" sz="1200" dirty="0">
                <a:latin typeface="Roboto" panose="02000000000000000000" pitchFamily="2" charset="0"/>
              </a:rPr>
              <a:t>h(w)</a:t>
            </a:r>
            <a:r>
              <a:rPr lang="zh-CN" altLang="en-US" sz="1200" dirty="0">
                <a:latin typeface="Roboto" panose="02000000000000000000" pitchFamily="2" charset="0"/>
              </a:rPr>
              <a:t>是关于</a:t>
            </a:r>
            <a:r>
              <a:rPr lang="en-US" altLang="zh-CN" sz="1200" dirty="0">
                <a:latin typeface="Roboto" panose="02000000000000000000" pitchFamily="2" charset="0"/>
              </a:rPr>
              <a:t>w</a:t>
            </a:r>
            <a:r>
              <a:rPr lang="zh-CN" altLang="en-US" sz="1200" dirty="0">
                <a:latin typeface="Roboto" panose="02000000000000000000" pitchFamily="2" charset="0"/>
              </a:rPr>
              <a:t>的函数，权重参数</a:t>
            </a:r>
            <a:r>
              <a:rPr lang="en-US" altLang="zh-CN" sz="1200" dirty="0">
                <a:latin typeface="Roboto" panose="02000000000000000000" pitchFamily="2" charset="0"/>
              </a:rPr>
              <a:t>w1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w2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w3</a:t>
            </a:r>
            <a:r>
              <a:rPr lang="zh-CN" altLang="en-US" sz="1200" dirty="0">
                <a:latin typeface="Roboto" panose="02000000000000000000" pitchFamily="2" charset="0"/>
              </a:rPr>
              <a:t>是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1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次幂（比如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0.4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0.3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0.2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）</a:t>
            </a:r>
            <a:endParaRPr lang="en-US" altLang="zh-CN" sz="1200" dirty="0">
              <a:latin typeface="Roboto" panose="02000000000000000000" pitchFamily="2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Roboto" panose="02000000000000000000" pitchFamily="2" charset="0"/>
              </a:rPr>
              <a:t>线性模型是指</a:t>
            </a:r>
            <a:r>
              <a:rPr lang="en-US" altLang="zh-CN" sz="1200" dirty="0">
                <a:latin typeface="Roboto" panose="02000000000000000000" pitchFamily="2" charset="0"/>
              </a:rPr>
              <a:t>h(w)</a:t>
            </a:r>
            <a:r>
              <a:rPr lang="zh-CN" altLang="en-US" sz="1200" dirty="0">
                <a:latin typeface="Roboto" panose="02000000000000000000" pitchFamily="2" charset="0"/>
              </a:rPr>
              <a:t>是关于</a:t>
            </a:r>
            <a:r>
              <a:rPr lang="en-US" altLang="zh-CN" sz="1200" dirty="0">
                <a:latin typeface="Roboto" panose="02000000000000000000" pitchFamily="2" charset="0"/>
              </a:rPr>
              <a:t>w</a:t>
            </a:r>
            <a:r>
              <a:rPr lang="zh-CN" altLang="en-US" sz="1200" dirty="0">
                <a:latin typeface="Roboto" panose="02000000000000000000" pitchFamily="2" charset="0"/>
              </a:rPr>
              <a:t>的函数，权重参数</a:t>
            </a:r>
            <a:r>
              <a:rPr lang="en-US" altLang="zh-CN" sz="1200" dirty="0">
                <a:latin typeface="Roboto" panose="02000000000000000000" pitchFamily="2" charset="0"/>
              </a:rPr>
              <a:t>w1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w2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w3</a:t>
            </a:r>
            <a:r>
              <a:rPr lang="zh-CN" altLang="en-US" sz="1200" dirty="0">
                <a:latin typeface="Roboto" panose="02000000000000000000" pitchFamily="2" charset="0"/>
              </a:rPr>
              <a:t>是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1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次幂（比如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0.4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0.3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0.2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）</a:t>
            </a:r>
            <a:endParaRPr lang="en-US" altLang="zh-CN" sz="1200" dirty="0">
              <a:latin typeface="Roboto" panose="02000000000000000000" pitchFamily="2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GB" altLang="zh-CN" dirty="0"/>
          </a:p>
          <a:p>
            <a:r>
              <a:rPr kumimoji="1" lang="en-GB" altLang="zh-CN" dirty="0"/>
              <a:t>160*160 + 166*166+ 172*172 + 174*174 + 180*180  = 145416k^2 + </a:t>
            </a:r>
            <a:endParaRPr kumimoji="1" lang="en-GB" altLang="zh-CN" dirty="0"/>
          </a:p>
          <a:p>
            <a:endParaRPr kumimoji="1" lang="en-GB" altLang="zh-CN" dirty="0"/>
          </a:p>
          <a:p>
            <a:endParaRPr kumimoji="1" lang="en-GB" altLang="zh-CN" dirty="0"/>
          </a:p>
          <a:p>
            <a:r>
              <a:rPr kumimoji="1" lang="en-GB" altLang="zh-CN" dirty="0"/>
              <a:t>2*160*156 + 2*166*160.6 + 2*172*165.1 + 2*174*168.5 + 2*180*175 = 281671.6 </a:t>
            </a:r>
            <a:endParaRPr kumimoji="1" lang="en-GB" altLang="zh-CN" dirty="0"/>
          </a:p>
          <a:p>
            <a:endParaRPr kumimoji="1" lang="en-GB" altLang="zh-CN" dirty="0"/>
          </a:p>
          <a:p>
            <a:endParaRPr kumimoji="1" lang="en-GB" altLang="zh-CN" dirty="0"/>
          </a:p>
          <a:p>
            <a:r>
              <a:rPr kumimoji="1" lang="en-GB" altLang="zh-CN" dirty="0"/>
              <a:t>156.3*156.3 + 160.6*160.6 + 165.1*165.1 + 168.5*168.5 + 175*175 = 136496.32</a:t>
            </a:r>
            <a:endParaRPr kumimoji="1" lang="en-GB" altLang="zh-CN" dirty="0"/>
          </a:p>
          <a:p>
            <a:endParaRPr kumimoji="1" lang="en-GB" altLang="zh-CN" dirty="0"/>
          </a:p>
          <a:p>
            <a:endParaRPr kumimoji="1" lang="en-GB" altLang="zh-CN" dirty="0"/>
          </a:p>
          <a:p>
            <a:r>
              <a:rPr kumimoji="1" lang="en-GB" altLang="zh-CN" dirty="0"/>
              <a:t>L(</a:t>
            </a:r>
            <a:r>
              <a:rPr kumimoji="1" lang="en-GB" altLang="zh-CN" dirty="0" err="1"/>
              <a:t>k,b</a:t>
            </a:r>
            <a:r>
              <a:rPr kumimoji="1" lang="en-GB" altLang="zh-CN" dirty="0"/>
              <a:t>=100)= 145416k^2 - 281671.6k + 136496.32</a:t>
            </a:r>
            <a:endParaRPr kumimoji="1" lang="en-GB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Roboto" panose="02000000000000000000" pitchFamily="2" charset="0"/>
              </a:rPr>
              <a:t>线性模型是指</a:t>
            </a:r>
            <a:r>
              <a:rPr lang="en-US" altLang="zh-CN" sz="1200" dirty="0">
                <a:latin typeface="Roboto" panose="02000000000000000000" pitchFamily="2" charset="0"/>
              </a:rPr>
              <a:t>h(w)</a:t>
            </a:r>
            <a:r>
              <a:rPr lang="zh-CN" altLang="en-US" sz="1200" dirty="0">
                <a:latin typeface="Roboto" panose="02000000000000000000" pitchFamily="2" charset="0"/>
              </a:rPr>
              <a:t>是关于</a:t>
            </a:r>
            <a:r>
              <a:rPr lang="en-US" altLang="zh-CN" sz="1200" dirty="0">
                <a:latin typeface="Roboto" panose="02000000000000000000" pitchFamily="2" charset="0"/>
              </a:rPr>
              <a:t>w</a:t>
            </a:r>
            <a:r>
              <a:rPr lang="zh-CN" altLang="en-US" sz="1200" dirty="0">
                <a:latin typeface="Roboto" panose="02000000000000000000" pitchFamily="2" charset="0"/>
              </a:rPr>
              <a:t>的函数，权重参数</a:t>
            </a:r>
            <a:r>
              <a:rPr lang="en-US" altLang="zh-CN" sz="1200" dirty="0">
                <a:latin typeface="Roboto" panose="02000000000000000000" pitchFamily="2" charset="0"/>
              </a:rPr>
              <a:t>w1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w2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w3</a:t>
            </a:r>
            <a:r>
              <a:rPr lang="zh-CN" altLang="en-US" sz="1200" dirty="0">
                <a:latin typeface="Roboto" panose="02000000000000000000" pitchFamily="2" charset="0"/>
              </a:rPr>
              <a:t>是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1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次幂（比如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0.4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0.3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0.2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）</a:t>
            </a:r>
            <a:endParaRPr lang="en-US" altLang="zh-CN" sz="1200" dirty="0">
              <a:latin typeface="Roboto" panose="02000000000000000000" pitchFamily="2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Roboto" panose="02000000000000000000" pitchFamily="2" charset="0"/>
              </a:rPr>
              <a:t>线性模型是指</a:t>
            </a:r>
            <a:r>
              <a:rPr lang="en-US" altLang="zh-CN" sz="1200" dirty="0">
                <a:latin typeface="Roboto" panose="02000000000000000000" pitchFamily="2" charset="0"/>
              </a:rPr>
              <a:t>h(w)</a:t>
            </a:r>
            <a:r>
              <a:rPr lang="zh-CN" altLang="en-US" sz="1200" dirty="0">
                <a:latin typeface="Roboto" panose="02000000000000000000" pitchFamily="2" charset="0"/>
              </a:rPr>
              <a:t>是关于</a:t>
            </a:r>
            <a:r>
              <a:rPr lang="en-US" altLang="zh-CN" sz="1200" dirty="0">
                <a:latin typeface="Roboto" panose="02000000000000000000" pitchFamily="2" charset="0"/>
              </a:rPr>
              <a:t>w</a:t>
            </a:r>
            <a:r>
              <a:rPr lang="zh-CN" altLang="en-US" sz="1200" dirty="0">
                <a:latin typeface="Roboto" panose="02000000000000000000" pitchFamily="2" charset="0"/>
              </a:rPr>
              <a:t>的函数，权重参数</a:t>
            </a:r>
            <a:r>
              <a:rPr lang="en-US" altLang="zh-CN" sz="1200" dirty="0">
                <a:latin typeface="Roboto" panose="02000000000000000000" pitchFamily="2" charset="0"/>
              </a:rPr>
              <a:t>w1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w2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w3</a:t>
            </a:r>
            <a:r>
              <a:rPr lang="zh-CN" altLang="en-US" sz="1200" dirty="0">
                <a:latin typeface="Roboto" panose="02000000000000000000" pitchFamily="2" charset="0"/>
              </a:rPr>
              <a:t>是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1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次幂（比如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0.4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0.3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0.2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）</a:t>
            </a:r>
            <a:endParaRPr lang="en-US" altLang="zh-CN" sz="1200" dirty="0">
              <a:latin typeface="Roboto" panose="02000000000000000000" pitchFamily="2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Roboto" panose="02000000000000000000" pitchFamily="2" charset="0"/>
              </a:rPr>
              <a:t>线性模型是指</a:t>
            </a:r>
            <a:r>
              <a:rPr lang="en-US" altLang="zh-CN" sz="1200" dirty="0">
                <a:latin typeface="Roboto" panose="02000000000000000000" pitchFamily="2" charset="0"/>
              </a:rPr>
              <a:t>h(w)</a:t>
            </a:r>
            <a:r>
              <a:rPr lang="zh-CN" altLang="en-US" sz="1200" dirty="0">
                <a:latin typeface="Roboto" panose="02000000000000000000" pitchFamily="2" charset="0"/>
              </a:rPr>
              <a:t>是关于</a:t>
            </a:r>
            <a:r>
              <a:rPr lang="en-US" altLang="zh-CN" sz="1200" dirty="0">
                <a:latin typeface="Roboto" panose="02000000000000000000" pitchFamily="2" charset="0"/>
              </a:rPr>
              <a:t>w</a:t>
            </a:r>
            <a:r>
              <a:rPr lang="zh-CN" altLang="en-US" sz="1200" dirty="0">
                <a:latin typeface="Roboto" panose="02000000000000000000" pitchFamily="2" charset="0"/>
              </a:rPr>
              <a:t>的函数，权重参数</a:t>
            </a:r>
            <a:r>
              <a:rPr lang="en-US" altLang="zh-CN" sz="1200" dirty="0">
                <a:latin typeface="Roboto" panose="02000000000000000000" pitchFamily="2" charset="0"/>
              </a:rPr>
              <a:t>w1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w2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w3</a:t>
            </a:r>
            <a:r>
              <a:rPr lang="zh-CN" altLang="en-US" sz="1200" dirty="0">
                <a:latin typeface="Roboto" panose="02000000000000000000" pitchFamily="2" charset="0"/>
              </a:rPr>
              <a:t>是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1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次幂（比如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0.4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0.3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0.2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）</a:t>
            </a:r>
            <a:endParaRPr lang="en-US" altLang="zh-CN" sz="1200" dirty="0">
              <a:latin typeface="Roboto" panose="02000000000000000000" pitchFamily="2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Roboto" panose="02000000000000000000" pitchFamily="2" charset="0"/>
              </a:rPr>
              <a:t>线性模型是指</a:t>
            </a:r>
            <a:r>
              <a:rPr lang="en-US" altLang="zh-CN" sz="1200" dirty="0">
                <a:latin typeface="Roboto" panose="02000000000000000000" pitchFamily="2" charset="0"/>
              </a:rPr>
              <a:t>h(w)</a:t>
            </a:r>
            <a:r>
              <a:rPr lang="zh-CN" altLang="en-US" sz="1200" dirty="0">
                <a:latin typeface="Roboto" panose="02000000000000000000" pitchFamily="2" charset="0"/>
              </a:rPr>
              <a:t>是关于</a:t>
            </a:r>
            <a:r>
              <a:rPr lang="en-US" altLang="zh-CN" sz="1200" dirty="0">
                <a:latin typeface="Roboto" panose="02000000000000000000" pitchFamily="2" charset="0"/>
              </a:rPr>
              <a:t>w</a:t>
            </a:r>
            <a:r>
              <a:rPr lang="zh-CN" altLang="en-US" sz="1200" dirty="0">
                <a:latin typeface="Roboto" panose="02000000000000000000" pitchFamily="2" charset="0"/>
              </a:rPr>
              <a:t>的函数，权重参数</a:t>
            </a:r>
            <a:r>
              <a:rPr lang="en-US" altLang="zh-CN" sz="1200" dirty="0">
                <a:latin typeface="Roboto" panose="02000000000000000000" pitchFamily="2" charset="0"/>
              </a:rPr>
              <a:t>w1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w2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w3</a:t>
            </a:r>
            <a:r>
              <a:rPr lang="zh-CN" altLang="en-US" sz="1200" dirty="0">
                <a:latin typeface="Roboto" panose="02000000000000000000" pitchFamily="2" charset="0"/>
              </a:rPr>
              <a:t>是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1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次幂（比如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0.4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0.3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0.2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）</a:t>
            </a:r>
            <a:endParaRPr lang="en-US" altLang="zh-CN" sz="1200" dirty="0">
              <a:latin typeface="Roboto" panose="02000000000000000000" pitchFamily="2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Roboto" panose="02000000000000000000" pitchFamily="2" charset="0"/>
              </a:rPr>
              <a:t>线性模型是指</a:t>
            </a:r>
            <a:r>
              <a:rPr lang="en-US" altLang="zh-CN" sz="1200" dirty="0">
                <a:latin typeface="Roboto" panose="02000000000000000000" pitchFamily="2" charset="0"/>
              </a:rPr>
              <a:t>h(w)</a:t>
            </a:r>
            <a:r>
              <a:rPr lang="zh-CN" altLang="en-US" sz="1200" dirty="0">
                <a:latin typeface="Roboto" panose="02000000000000000000" pitchFamily="2" charset="0"/>
              </a:rPr>
              <a:t>是关于</a:t>
            </a:r>
            <a:r>
              <a:rPr lang="en-US" altLang="zh-CN" sz="1200" dirty="0">
                <a:latin typeface="Roboto" panose="02000000000000000000" pitchFamily="2" charset="0"/>
              </a:rPr>
              <a:t>w</a:t>
            </a:r>
            <a:r>
              <a:rPr lang="zh-CN" altLang="en-US" sz="1200" dirty="0">
                <a:latin typeface="Roboto" panose="02000000000000000000" pitchFamily="2" charset="0"/>
              </a:rPr>
              <a:t>的函数，权重参数</a:t>
            </a:r>
            <a:r>
              <a:rPr lang="en-US" altLang="zh-CN" sz="1200" dirty="0">
                <a:latin typeface="Roboto" panose="02000000000000000000" pitchFamily="2" charset="0"/>
              </a:rPr>
              <a:t>w1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w2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w3</a:t>
            </a:r>
            <a:r>
              <a:rPr lang="zh-CN" altLang="en-US" sz="1200" dirty="0">
                <a:latin typeface="Roboto" panose="02000000000000000000" pitchFamily="2" charset="0"/>
              </a:rPr>
              <a:t>是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1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次幂（比如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0.4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0.3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0.2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）</a:t>
            </a:r>
            <a:endParaRPr lang="en-US" altLang="zh-CN" sz="1200" dirty="0">
              <a:latin typeface="Roboto" panose="02000000000000000000" pitchFamily="2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Roboto" panose="02000000000000000000" pitchFamily="2" charset="0"/>
              </a:rPr>
              <a:t>线性模型是指</a:t>
            </a:r>
            <a:r>
              <a:rPr lang="en-US" altLang="zh-CN" sz="1200" dirty="0">
                <a:latin typeface="Roboto" panose="02000000000000000000" pitchFamily="2" charset="0"/>
              </a:rPr>
              <a:t>h(w)</a:t>
            </a:r>
            <a:r>
              <a:rPr lang="zh-CN" altLang="en-US" sz="1200" dirty="0">
                <a:latin typeface="Roboto" panose="02000000000000000000" pitchFamily="2" charset="0"/>
              </a:rPr>
              <a:t>是关于</a:t>
            </a:r>
            <a:r>
              <a:rPr lang="en-US" altLang="zh-CN" sz="1200" dirty="0">
                <a:latin typeface="Roboto" panose="02000000000000000000" pitchFamily="2" charset="0"/>
              </a:rPr>
              <a:t>w</a:t>
            </a:r>
            <a:r>
              <a:rPr lang="zh-CN" altLang="en-US" sz="1200" dirty="0">
                <a:latin typeface="Roboto" panose="02000000000000000000" pitchFamily="2" charset="0"/>
              </a:rPr>
              <a:t>的函数，权重参数</a:t>
            </a:r>
            <a:r>
              <a:rPr lang="en-US" altLang="zh-CN" sz="1200" dirty="0">
                <a:latin typeface="Roboto" panose="02000000000000000000" pitchFamily="2" charset="0"/>
              </a:rPr>
              <a:t>w1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w2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w3</a:t>
            </a:r>
            <a:r>
              <a:rPr lang="zh-CN" altLang="en-US" sz="1200" dirty="0">
                <a:latin typeface="Roboto" panose="02000000000000000000" pitchFamily="2" charset="0"/>
              </a:rPr>
              <a:t>是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1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次幂（比如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0.4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0.3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0.2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）</a:t>
            </a:r>
            <a:endParaRPr lang="en-US" altLang="zh-CN" sz="1200" dirty="0">
              <a:latin typeface="Roboto" panose="02000000000000000000" pitchFamily="2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Roboto" panose="02000000000000000000" pitchFamily="2" charset="0"/>
              </a:rPr>
              <a:t>线性模型是指</a:t>
            </a:r>
            <a:r>
              <a:rPr lang="en-US" altLang="zh-CN" sz="1200" dirty="0">
                <a:latin typeface="Roboto" panose="02000000000000000000" pitchFamily="2" charset="0"/>
              </a:rPr>
              <a:t>h(w)</a:t>
            </a:r>
            <a:r>
              <a:rPr lang="zh-CN" altLang="en-US" sz="1200" dirty="0">
                <a:latin typeface="Roboto" panose="02000000000000000000" pitchFamily="2" charset="0"/>
              </a:rPr>
              <a:t>是关于</a:t>
            </a:r>
            <a:r>
              <a:rPr lang="en-US" altLang="zh-CN" sz="1200" dirty="0">
                <a:latin typeface="Roboto" panose="02000000000000000000" pitchFamily="2" charset="0"/>
              </a:rPr>
              <a:t>w</a:t>
            </a:r>
            <a:r>
              <a:rPr lang="zh-CN" altLang="en-US" sz="1200" dirty="0">
                <a:latin typeface="Roboto" panose="02000000000000000000" pitchFamily="2" charset="0"/>
              </a:rPr>
              <a:t>的函数，权重参数</a:t>
            </a:r>
            <a:r>
              <a:rPr lang="en-US" altLang="zh-CN" sz="1200" dirty="0">
                <a:latin typeface="Roboto" panose="02000000000000000000" pitchFamily="2" charset="0"/>
              </a:rPr>
              <a:t>w1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w2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w3</a:t>
            </a:r>
            <a:r>
              <a:rPr lang="zh-CN" altLang="en-US" sz="1200" dirty="0">
                <a:latin typeface="Roboto" panose="02000000000000000000" pitchFamily="2" charset="0"/>
              </a:rPr>
              <a:t>是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1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次幂（比如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0.4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0.3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0.2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）</a:t>
            </a:r>
            <a:endParaRPr lang="en-US" altLang="zh-CN" sz="1200" dirty="0">
              <a:latin typeface="Roboto" panose="02000000000000000000" pitchFamily="2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Roboto" panose="02000000000000000000" pitchFamily="2" charset="0"/>
              </a:rPr>
              <a:t>线性模型是指</a:t>
            </a:r>
            <a:r>
              <a:rPr lang="en-US" altLang="zh-CN" sz="1200" dirty="0">
                <a:latin typeface="Roboto" panose="02000000000000000000" pitchFamily="2" charset="0"/>
              </a:rPr>
              <a:t>h(w)</a:t>
            </a:r>
            <a:r>
              <a:rPr lang="zh-CN" altLang="en-US" sz="1200" dirty="0">
                <a:latin typeface="Roboto" panose="02000000000000000000" pitchFamily="2" charset="0"/>
              </a:rPr>
              <a:t>是关于</a:t>
            </a:r>
            <a:r>
              <a:rPr lang="en-US" altLang="zh-CN" sz="1200" dirty="0">
                <a:latin typeface="Roboto" panose="02000000000000000000" pitchFamily="2" charset="0"/>
              </a:rPr>
              <a:t>w</a:t>
            </a:r>
            <a:r>
              <a:rPr lang="zh-CN" altLang="en-US" sz="1200" dirty="0">
                <a:latin typeface="Roboto" panose="02000000000000000000" pitchFamily="2" charset="0"/>
              </a:rPr>
              <a:t>的函数，权重参数</a:t>
            </a:r>
            <a:r>
              <a:rPr lang="en-US" altLang="zh-CN" sz="1200" dirty="0">
                <a:latin typeface="Roboto" panose="02000000000000000000" pitchFamily="2" charset="0"/>
              </a:rPr>
              <a:t>w1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w2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w3</a:t>
            </a:r>
            <a:r>
              <a:rPr lang="zh-CN" altLang="en-US" sz="1200" dirty="0">
                <a:latin typeface="Roboto" panose="02000000000000000000" pitchFamily="2" charset="0"/>
              </a:rPr>
              <a:t>是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1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次幂（比如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0.4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0.3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0.2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）</a:t>
            </a:r>
            <a:endParaRPr lang="en-US" altLang="zh-CN" sz="1200" dirty="0">
              <a:latin typeface="Roboto" panose="02000000000000000000" pitchFamily="2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Roboto" panose="02000000000000000000" pitchFamily="2" charset="0"/>
              </a:rPr>
              <a:t>线性模型是指</a:t>
            </a:r>
            <a:r>
              <a:rPr lang="en-US" altLang="zh-CN" sz="1200" dirty="0">
                <a:latin typeface="Roboto" panose="02000000000000000000" pitchFamily="2" charset="0"/>
              </a:rPr>
              <a:t>h(w)</a:t>
            </a:r>
            <a:r>
              <a:rPr lang="zh-CN" altLang="en-US" sz="1200" dirty="0">
                <a:latin typeface="Roboto" panose="02000000000000000000" pitchFamily="2" charset="0"/>
              </a:rPr>
              <a:t>是关于</a:t>
            </a:r>
            <a:r>
              <a:rPr lang="en-US" altLang="zh-CN" sz="1200" dirty="0">
                <a:latin typeface="Roboto" panose="02000000000000000000" pitchFamily="2" charset="0"/>
              </a:rPr>
              <a:t>w</a:t>
            </a:r>
            <a:r>
              <a:rPr lang="zh-CN" altLang="en-US" sz="1200" dirty="0">
                <a:latin typeface="Roboto" panose="02000000000000000000" pitchFamily="2" charset="0"/>
              </a:rPr>
              <a:t>的函数，权重参数</a:t>
            </a:r>
            <a:r>
              <a:rPr lang="en-US" altLang="zh-CN" sz="1200" dirty="0">
                <a:latin typeface="Roboto" panose="02000000000000000000" pitchFamily="2" charset="0"/>
              </a:rPr>
              <a:t>w1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w2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w3</a:t>
            </a:r>
            <a:r>
              <a:rPr lang="zh-CN" altLang="en-US" sz="1200" dirty="0">
                <a:latin typeface="Roboto" panose="02000000000000000000" pitchFamily="2" charset="0"/>
              </a:rPr>
              <a:t>是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1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次幂（比如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0.4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0.3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0.2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）</a:t>
            </a:r>
            <a:endParaRPr lang="en-US" altLang="zh-CN" sz="1200" dirty="0">
              <a:latin typeface="Roboto" panose="02000000000000000000" pitchFamily="2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Roboto" panose="02000000000000000000" pitchFamily="2" charset="0"/>
              </a:rPr>
              <a:t>线性模型是指</a:t>
            </a:r>
            <a:r>
              <a:rPr lang="en-US" altLang="zh-CN" sz="1200" dirty="0">
                <a:latin typeface="Roboto" panose="02000000000000000000" pitchFamily="2" charset="0"/>
              </a:rPr>
              <a:t>h(w)</a:t>
            </a:r>
            <a:r>
              <a:rPr lang="zh-CN" altLang="en-US" sz="1200" dirty="0">
                <a:latin typeface="Roboto" panose="02000000000000000000" pitchFamily="2" charset="0"/>
              </a:rPr>
              <a:t>是关于</a:t>
            </a:r>
            <a:r>
              <a:rPr lang="en-US" altLang="zh-CN" sz="1200" dirty="0">
                <a:latin typeface="Roboto" panose="02000000000000000000" pitchFamily="2" charset="0"/>
              </a:rPr>
              <a:t>w</a:t>
            </a:r>
            <a:r>
              <a:rPr lang="zh-CN" altLang="en-US" sz="1200" dirty="0">
                <a:latin typeface="Roboto" panose="02000000000000000000" pitchFamily="2" charset="0"/>
              </a:rPr>
              <a:t>的函数，权重参数</a:t>
            </a:r>
            <a:r>
              <a:rPr lang="en-US" altLang="zh-CN" sz="1200" dirty="0">
                <a:latin typeface="Roboto" panose="02000000000000000000" pitchFamily="2" charset="0"/>
              </a:rPr>
              <a:t>w1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w2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w3</a:t>
            </a:r>
            <a:r>
              <a:rPr lang="zh-CN" altLang="en-US" sz="1200" dirty="0">
                <a:latin typeface="Roboto" panose="02000000000000000000" pitchFamily="2" charset="0"/>
              </a:rPr>
              <a:t>是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1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次幂（比如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0.4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0.3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0.2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）</a:t>
            </a:r>
            <a:endParaRPr lang="en-US" altLang="zh-CN" sz="1200" dirty="0">
              <a:latin typeface="Roboto" panose="02000000000000000000" pitchFamily="2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Roboto" panose="02000000000000000000" pitchFamily="2" charset="0"/>
              </a:rPr>
              <a:t>线性模型是指</a:t>
            </a:r>
            <a:r>
              <a:rPr lang="en-US" altLang="zh-CN" sz="1200" dirty="0">
                <a:latin typeface="Roboto" panose="02000000000000000000" pitchFamily="2" charset="0"/>
              </a:rPr>
              <a:t>h(w)</a:t>
            </a:r>
            <a:r>
              <a:rPr lang="zh-CN" altLang="en-US" sz="1200" dirty="0">
                <a:latin typeface="Roboto" panose="02000000000000000000" pitchFamily="2" charset="0"/>
              </a:rPr>
              <a:t>是关于</a:t>
            </a:r>
            <a:r>
              <a:rPr lang="en-US" altLang="zh-CN" sz="1200" dirty="0">
                <a:latin typeface="Roboto" panose="02000000000000000000" pitchFamily="2" charset="0"/>
              </a:rPr>
              <a:t>w</a:t>
            </a:r>
            <a:r>
              <a:rPr lang="zh-CN" altLang="en-US" sz="1200" dirty="0">
                <a:latin typeface="Roboto" panose="02000000000000000000" pitchFamily="2" charset="0"/>
              </a:rPr>
              <a:t>的函数，权重参数</a:t>
            </a:r>
            <a:r>
              <a:rPr lang="en-US" altLang="zh-CN" sz="1200" dirty="0">
                <a:latin typeface="Roboto" panose="02000000000000000000" pitchFamily="2" charset="0"/>
              </a:rPr>
              <a:t>w1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w2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w3</a:t>
            </a:r>
            <a:r>
              <a:rPr lang="zh-CN" altLang="en-US" sz="1200" dirty="0">
                <a:latin typeface="Roboto" panose="02000000000000000000" pitchFamily="2" charset="0"/>
              </a:rPr>
              <a:t>是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1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次幂（比如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0.4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0.3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0.2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）</a:t>
            </a:r>
            <a:endParaRPr lang="en-US" altLang="zh-CN" sz="1200" dirty="0">
              <a:latin typeface="Roboto" panose="02000000000000000000" pitchFamily="2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Roboto" panose="02000000000000000000" pitchFamily="2" charset="0"/>
              </a:rPr>
              <a:t>线性模型是指</a:t>
            </a:r>
            <a:r>
              <a:rPr lang="en-US" altLang="zh-CN" sz="1200" dirty="0">
                <a:latin typeface="Roboto" panose="02000000000000000000" pitchFamily="2" charset="0"/>
              </a:rPr>
              <a:t>h(w)</a:t>
            </a:r>
            <a:r>
              <a:rPr lang="zh-CN" altLang="en-US" sz="1200" dirty="0">
                <a:latin typeface="Roboto" panose="02000000000000000000" pitchFamily="2" charset="0"/>
              </a:rPr>
              <a:t>是关于</a:t>
            </a:r>
            <a:r>
              <a:rPr lang="en-US" altLang="zh-CN" sz="1200" dirty="0">
                <a:latin typeface="Roboto" panose="02000000000000000000" pitchFamily="2" charset="0"/>
              </a:rPr>
              <a:t>w</a:t>
            </a:r>
            <a:r>
              <a:rPr lang="zh-CN" altLang="en-US" sz="1200" dirty="0">
                <a:latin typeface="Roboto" panose="02000000000000000000" pitchFamily="2" charset="0"/>
              </a:rPr>
              <a:t>的函数，权重参数</a:t>
            </a:r>
            <a:r>
              <a:rPr lang="en-US" altLang="zh-CN" sz="1200" dirty="0">
                <a:latin typeface="Roboto" panose="02000000000000000000" pitchFamily="2" charset="0"/>
              </a:rPr>
              <a:t>w1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w2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w3</a:t>
            </a:r>
            <a:r>
              <a:rPr lang="zh-CN" altLang="en-US" sz="1200" dirty="0">
                <a:latin typeface="Roboto" panose="02000000000000000000" pitchFamily="2" charset="0"/>
              </a:rPr>
              <a:t>是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1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次幂（比如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0.4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0.3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0.2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）</a:t>
            </a:r>
            <a:endParaRPr lang="en-US" altLang="zh-CN" sz="1200" dirty="0">
              <a:latin typeface="Roboto" panose="02000000000000000000" pitchFamily="2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Roboto" panose="02000000000000000000" pitchFamily="2" charset="0"/>
              </a:rPr>
              <a:t>线性模型是指</a:t>
            </a:r>
            <a:r>
              <a:rPr lang="en-US" altLang="zh-CN" sz="1200" dirty="0">
                <a:latin typeface="Roboto" panose="02000000000000000000" pitchFamily="2" charset="0"/>
              </a:rPr>
              <a:t>h(w)</a:t>
            </a:r>
            <a:r>
              <a:rPr lang="zh-CN" altLang="en-US" sz="1200" dirty="0">
                <a:latin typeface="Roboto" panose="02000000000000000000" pitchFamily="2" charset="0"/>
              </a:rPr>
              <a:t>是关于</a:t>
            </a:r>
            <a:r>
              <a:rPr lang="en-US" altLang="zh-CN" sz="1200" dirty="0">
                <a:latin typeface="Roboto" panose="02000000000000000000" pitchFamily="2" charset="0"/>
              </a:rPr>
              <a:t>w</a:t>
            </a:r>
            <a:r>
              <a:rPr lang="zh-CN" altLang="en-US" sz="1200" dirty="0">
                <a:latin typeface="Roboto" panose="02000000000000000000" pitchFamily="2" charset="0"/>
              </a:rPr>
              <a:t>的函数，权重参数</a:t>
            </a:r>
            <a:r>
              <a:rPr lang="en-US" altLang="zh-CN" sz="1200" dirty="0">
                <a:latin typeface="Roboto" panose="02000000000000000000" pitchFamily="2" charset="0"/>
              </a:rPr>
              <a:t>w1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w2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w3</a:t>
            </a:r>
            <a:r>
              <a:rPr lang="zh-CN" altLang="en-US" sz="1200" dirty="0">
                <a:latin typeface="Roboto" panose="02000000000000000000" pitchFamily="2" charset="0"/>
              </a:rPr>
              <a:t>是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1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次幂（比如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0.4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0.3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0.2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）</a:t>
            </a:r>
            <a:endParaRPr lang="en-US" altLang="zh-CN" sz="1200" dirty="0">
              <a:latin typeface="Roboto" panose="02000000000000000000" pitchFamily="2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Roboto" panose="02000000000000000000" pitchFamily="2" charset="0"/>
              </a:rPr>
              <a:t>线性模型是指</a:t>
            </a:r>
            <a:r>
              <a:rPr lang="en-US" altLang="zh-CN" sz="1200" dirty="0">
                <a:latin typeface="Roboto" panose="02000000000000000000" pitchFamily="2" charset="0"/>
              </a:rPr>
              <a:t>h(w)</a:t>
            </a:r>
            <a:r>
              <a:rPr lang="zh-CN" altLang="en-US" sz="1200" dirty="0">
                <a:latin typeface="Roboto" panose="02000000000000000000" pitchFamily="2" charset="0"/>
              </a:rPr>
              <a:t>是关于</a:t>
            </a:r>
            <a:r>
              <a:rPr lang="en-US" altLang="zh-CN" sz="1200" dirty="0">
                <a:latin typeface="Roboto" panose="02000000000000000000" pitchFamily="2" charset="0"/>
              </a:rPr>
              <a:t>w</a:t>
            </a:r>
            <a:r>
              <a:rPr lang="zh-CN" altLang="en-US" sz="1200" dirty="0">
                <a:latin typeface="Roboto" panose="02000000000000000000" pitchFamily="2" charset="0"/>
              </a:rPr>
              <a:t>的函数，权重参数</a:t>
            </a:r>
            <a:r>
              <a:rPr lang="en-US" altLang="zh-CN" sz="1200" dirty="0">
                <a:latin typeface="Roboto" panose="02000000000000000000" pitchFamily="2" charset="0"/>
              </a:rPr>
              <a:t>w1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w2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w3</a:t>
            </a:r>
            <a:r>
              <a:rPr lang="zh-CN" altLang="en-US" sz="1200" dirty="0">
                <a:latin typeface="Roboto" panose="02000000000000000000" pitchFamily="2" charset="0"/>
              </a:rPr>
              <a:t>是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1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次幂（比如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0.4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0.3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0.2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）</a:t>
            </a:r>
            <a:endParaRPr lang="en-US" altLang="zh-CN" sz="1200" dirty="0">
              <a:latin typeface="Roboto" panose="02000000000000000000" pitchFamily="2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Roboto" panose="02000000000000000000" pitchFamily="2" charset="0"/>
              </a:rPr>
              <a:t>线性模型是指</a:t>
            </a:r>
            <a:r>
              <a:rPr lang="en-US" altLang="zh-CN" sz="1200" dirty="0">
                <a:latin typeface="Roboto" panose="02000000000000000000" pitchFamily="2" charset="0"/>
              </a:rPr>
              <a:t>h(w)</a:t>
            </a:r>
            <a:r>
              <a:rPr lang="zh-CN" altLang="en-US" sz="1200" dirty="0">
                <a:latin typeface="Roboto" panose="02000000000000000000" pitchFamily="2" charset="0"/>
              </a:rPr>
              <a:t>是关于</a:t>
            </a:r>
            <a:r>
              <a:rPr lang="en-US" altLang="zh-CN" sz="1200" dirty="0">
                <a:latin typeface="Roboto" panose="02000000000000000000" pitchFamily="2" charset="0"/>
              </a:rPr>
              <a:t>w</a:t>
            </a:r>
            <a:r>
              <a:rPr lang="zh-CN" altLang="en-US" sz="1200" dirty="0">
                <a:latin typeface="Roboto" panose="02000000000000000000" pitchFamily="2" charset="0"/>
              </a:rPr>
              <a:t>的函数，权重参数</a:t>
            </a:r>
            <a:r>
              <a:rPr lang="en-US" altLang="zh-CN" sz="1200" dirty="0">
                <a:latin typeface="Roboto" panose="02000000000000000000" pitchFamily="2" charset="0"/>
              </a:rPr>
              <a:t>w1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w2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w3</a:t>
            </a:r>
            <a:r>
              <a:rPr lang="zh-CN" altLang="en-US" sz="1200" dirty="0">
                <a:latin typeface="Roboto" panose="02000000000000000000" pitchFamily="2" charset="0"/>
              </a:rPr>
              <a:t>是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1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次幂（比如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0.4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0.3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0.2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）</a:t>
            </a:r>
            <a:endParaRPr lang="en-US" altLang="zh-CN" sz="1200" dirty="0">
              <a:latin typeface="Roboto" panose="02000000000000000000" pitchFamily="2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Roboto" panose="02000000000000000000" pitchFamily="2" charset="0"/>
              </a:rPr>
              <a:t>线性模型是指</a:t>
            </a:r>
            <a:r>
              <a:rPr lang="en-US" altLang="zh-CN" sz="1200" dirty="0">
                <a:latin typeface="Roboto" panose="02000000000000000000" pitchFamily="2" charset="0"/>
              </a:rPr>
              <a:t>h(w)</a:t>
            </a:r>
            <a:r>
              <a:rPr lang="zh-CN" altLang="en-US" sz="1200" dirty="0">
                <a:latin typeface="Roboto" panose="02000000000000000000" pitchFamily="2" charset="0"/>
              </a:rPr>
              <a:t>是关于</a:t>
            </a:r>
            <a:r>
              <a:rPr lang="en-US" altLang="zh-CN" sz="1200" dirty="0">
                <a:latin typeface="Roboto" panose="02000000000000000000" pitchFamily="2" charset="0"/>
              </a:rPr>
              <a:t>w</a:t>
            </a:r>
            <a:r>
              <a:rPr lang="zh-CN" altLang="en-US" sz="1200" dirty="0">
                <a:latin typeface="Roboto" panose="02000000000000000000" pitchFamily="2" charset="0"/>
              </a:rPr>
              <a:t>的函数，权重参数</a:t>
            </a:r>
            <a:r>
              <a:rPr lang="en-US" altLang="zh-CN" sz="1200" dirty="0">
                <a:latin typeface="Roboto" panose="02000000000000000000" pitchFamily="2" charset="0"/>
              </a:rPr>
              <a:t>w1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w2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w3</a:t>
            </a:r>
            <a:r>
              <a:rPr lang="zh-CN" altLang="en-US" sz="1200" dirty="0">
                <a:latin typeface="Roboto" panose="02000000000000000000" pitchFamily="2" charset="0"/>
              </a:rPr>
              <a:t>是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1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次幂（比如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0.4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0.3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0.2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）</a:t>
            </a:r>
            <a:endParaRPr lang="en-US" altLang="zh-CN" sz="1200" dirty="0">
              <a:latin typeface="Roboto" panose="02000000000000000000" pitchFamily="2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Roboto" panose="02000000000000000000" pitchFamily="2" charset="0"/>
              </a:rPr>
              <a:t>线性模型是指</a:t>
            </a:r>
            <a:r>
              <a:rPr lang="en-US" altLang="zh-CN" sz="1200" dirty="0">
                <a:latin typeface="Roboto" panose="02000000000000000000" pitchFamily="2" charset="0"/>
              </a:rPr>
              <a:t>h(w)</a:t>
            </a:r>
            <a:r>
              <a:rPr lang="zh-CN" altLang="en-US" sz="1200" dirty="0">
                <a:latin typeface="Roboto" panose="02000000000000000000" pitchFamily="2" charset="0"/>
              </a:rPr>
              <a:t>是关于</a:t>
            </a:r>
            <a:r>
              <a:rPr lang="en-US" altLang="zh-CN" sz="1200" dirty="0">
                <a:latin typeface="Roboto" panose="02000000000000000000" pitchFamily="2" charset="0"/>
              </a:rPr>
              <a:t>w</a:t>
            </a:r>
            <a:r>
              <a:rPr lang="zh-CN" altLang="en-US" sz="1200" dirty="0">
                <a:latin typeface="Roboto" panose="02000000000000000000" pitchFamily="2" charset="0"/>
              </a:rPr>
              <a:t>的函数，权重参数</a:t>
            </a:r>
            <a:r>
              <a:rPr lang="en-US" altLang="zh-CN" sz="1200" dirty="0">
                <a:latin typeface="Roboto" panose="02000000000000000000" pitchFamily="2" charset="0"/>
              </a:rPr>
              <a:t>w1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w2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w3</a:t>
            </a:r>
            <a:r>
              <a:rPr lang="zh-CN" altLang="en-US" sz="1200" dirty="0">
                <a:latin typeface="Roboto" panose="02000000000000000000" pitchFamily="2" charset="0"/>
              </a:rPr>
              <a:t>是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1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次幂（比如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0.4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0.3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0.2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）</a:t>
            </a:r>
            <a:endParaRPr lang="en-US" altLang="zh-CN" sz="1200" dirty="0">
              <a:latin typeface="Roboto" panose="02000000000000000000" pitchFamily="2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Roboto" panose="02000000000000000000" pitchFamily="2" charset="0"/>
              </a:rPr>
              <a:t>线性模型是指</a:t>
            </a:r>
            <a:r>
              <a:rPr lang="en-US" altLang="zh-CN" sz="1200" dirty="0">
                <a:latin typeface="Roboto" panose="02000000000000000000" pitchFamily="2" charset="0"/>
              </a:rPr>
              <a:t>h(w)</a:t>
            </a:r>
            <a:r>
              <a:rPr lang="zh-CN" altLang="en-US" sz="1200" dirty="0">
                <a:latin typeface="Roboto" panose="02000000000000000000" pitchFamily="2" charset="0"/>
              </a:rPr>
              <a:t>是关于</a:t>
            </a:r>
            <a:r>
              <a:rPr lang="en-US" altLang="zh-CN" sz="1200" dirty="0">
                <a:latin typeface="Roboto" panose="02000000000000000000" pitchFamily="2" charset="0"/>
              </a:rPr>
              <a:t>w</a:t>
            </a:r>
            <a:r>
              <a:rPr lang="zh-CN" altLang="en-US" sz="1200" dirty="0">
                <a:latin typeface="Roboto" panose="02000000000000000000" pitchFamily="2" charset="0"/>
              </a:rPr>
              <a:t>的函数，权重参数</a:t>
            </a:r>
            <a:r>
              <a:rPr lang="en-US" altLang="zh-CN" sz="1200" dirty="0">
                <a:latin typeface="Roboto" panose="02000000000000000000" pitchFamily="2" charset="0"/>
              </a:rPr>
              <a:t>w1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w2</a:t>
            </a:r>
            <a:r>
              <a:rPr lang="zh-CN" altLang="en-US" sz="1200" dirty="0">
                <a:latin typeface="Roboto" panose="02000000000000000000" pitchFamily="2" charset="0"/>
              </a:rPr>
              <a:t>、</a:t>
            </a:r>
            <a:r>
              <a:rPr lang="en-US" altLang="zh-CN" sz="1200" dirty="0">
                <a:latin typeface="Roboto" panose="02000000000000000000" pitchFamily="2" charset="0"/>
              </a:rPr>
              <a:t>w3</a:t>
            </a:r>
            <a:r>
              <a:rPr lang="zh-CN" altLang="en-US" sz="1200" dirty="0">
                <a:latin typeface="Roboto" panose="02000000000000000000" pitchFamily="2" charset="0"/>
              </a:rPr>
              <a:t>是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1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次幂（比如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0.4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0.3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Roboto" panose="02000000000000000000" pitchFamily="2" charset="0"/>
              </a:rPr>
              <a:t>0.2</a:t>
            </a:r>
            <a:r>
              <a:rPr lang="zh-CN" altLang="en-US" sz="1200" dirty="0">
                <a:solidFill>
                  <a:srgbClr val="C00000"/>
                </a:solidFill>
                <a:latin typeface="Roboto" panose="02000000000000000000" pitchFamily="2" charset="0"/>
              </a:rPr>
              <a:t>）</a:t>
            </a:r>
            <a:endParaRPr lang="en-US" altLang="zh-CN" sz="1200" dirty="0">
              <a:latin typeface="Roboto" panose="02000000000000000000" pitchFamily="2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  <a:endParaRPr kumimoji="1" lang="zh-CN" altLang="en-US" dirty="0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  <a:endParaRPr lang="zh-CN" altLang="en-US" sz="40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  <a:endPara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  <a:endParaRPr lang="zh-CN" altLang="en-US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  <a:endPara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  <a:endParaRPr kumimoji="1" lang="zh-CN" altLang="en-US" dirty="0"/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6" Type="http://schemas.openxmlformats.org/officeDocument/2006/relationships/theme" Target="../theme/theme3.xml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6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7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8" Type="http://schemas.openxmlformats.org/officeDocument/2006/relationships/theme" Target="../theme/theme6.xml"/><Relationship Id="rId17" Type="http://schemas.openxmlformats.org/officeDocument/2006/relationships/image" Target="../media/image7.svg"/><Relationship Id="rId16" Type="http://schemas.openxmlformats.org/officeDocument/2006/relationships/image" Target="../media/image6.png"/><Relationship Id="rId15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7.xml"/><Relationship Id="rId1" Type="http://schemas.openxmlformats.org/officeDocument/2006/relationships/slideLayout" Target="../slideLayouts/slideLayout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/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  <a:endPara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多一句没有，少一句不行，用更短时间，教会更实用的技术！</a:t>
            </a:r>
            <a:endParaRPr lang="zh-CN" altLang="en-US" sz="2100" dirty="0">
              <a:solidFill>
                <a:srgbClr val="49504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libaba PuHuiTi" pitchFamily="18" charset="-122"/>
            </a:endParaRPr>
          </a:p>
        </p:txBody>
      </p:sp>
      <p:sp>
        <p:nvSpPr>
          <p:cNvPr id="21" name="矩形 20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高级软件人才培训专家</a:t>
            </a:r>
            <a:endParaRPr lang="zh-CN" altLang="en-US" sz="16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libaba PuHuiTi" pitchFamily="18" charset="-122"/>
            </a:endParaRPr>
          </a:p>
        </p:txBody>
      </p:sp>
      <p:pic>
        <p:nvPicPr>
          <p:cNvPr id="12" name="图形 11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9871" y="-85784"/>
            <a:ext cx="2666725" cy="11745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20.pn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88.png"/><Relationship Id="rId1" Type="http://schemas.openxmlformats.org/officeDocument/2006/relationships/customXml" Target="../ink/ink1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6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5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5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image" Target="../media/image43.png"/><Relationship Id="rId7" Type="http://schemas.openxmlformats.org/officeDocument/2006/relationships/image" Target="../media/image42.png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0" Type="http://schemas.openxmlformats.org/officeDocument/2006/relationships/notesSlide" Target="../notesSlides/notesSlide14.xml"/><Relationship Id="rId1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4.xml"/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76.png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90.png"/><Relationship Id="rId8" Type="http://schemas.openxmlformats.org/officeDocument/2006/relationships/image" Target="../media/image89.png"/><Relationship Id="rId7" Type="http://schemas.openxmlformats.org/officeDocument/2006/relationships/image" Target="../media/image88.png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2" Type="http://schemas.openxmlformats.org/officeDocument/2006/relationships/notesSlide" Target="../notesSlides/notesSlide26.xml"/><Relationship Id="rId11" Type="http://schemas.openxmlformats.org/officeDocument/2006/relationships/slideLayout" Target="../slideLayouts/slideLayout12.xml"/><Relationship Id="rId10" Type="http://schemas.openxmlformats.org/officeDocument/2006/relationships/image" Target="../media/image91.png"/><Relationship Id="rId1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7.xml"/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98.png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02.png"/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9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10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image" Target="../media/image120.png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22.png"/><Relationship Id="rId2" Type="http://schemas.openxmlformats.org/officeDocument/2006/relationships/image" Target="../media/image25.png"/><Relationship Id="rId1" Type="http://schemas.openxmlformats.org/officeDocument/2006/relationships/image" Target="../media/image121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25.png"/><Relationship Id="rId3" Type="http://schemas.openxmlformats.org/officeDocument/2006/relationships/image" Target="../media/image25.png"/><Relationship Id="rId2" Type="http://schemas.openxmlformats.org/officeDocument/2006/relationships/image" Target="../media/image124.png"/><Relationship Id="rId1" Type="http://schemas.openxmlformats.org/officeDocument/2006/relationships/image" Target="../media/image123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27.png"/><Relationship Id="rId1" Type="http://schemas.openxmlformats.org/officeDocument/2006/relationships/image" Target="../media/image126.png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31.png"/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image" Target="../media/image128.png"/></Relationships>
</file>

<file path=ppt/slides/_rels/slide5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4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image" Target="../media/image13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13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image" Target="../media/image13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41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43.png"/><Relationship Id="rId1" Type="http://schemas.openxmlformats.org/officeDocument/2006/relationships/image" Target="../media/image142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image" Target="../media/image144.pn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image" Target="../media/image147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51.png"/><Relationship Id="rId1" Type="http://schemas.openxmlformats.org/officeDocument/2006/relationships/image" Target="../media/image150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53.png"/><Relationship Id="rId1" Type="http://schemas.openxmlformats.org/officeDocument/2006/relationships/image" Target="../media/image152.pn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2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56.png"/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tags" Target="../tags/tag4.xml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5.xml"/><Relationship Id="rId1" Type="http://schemas.openxmlformats.org/officeDocument/2006/relationships/image" Target="../media/image157.png"/></Relationships>
</file>

<file path=ppt/slides/_rels/slide6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4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61.png"/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image" Target="../media/image158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6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16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image" Target="../media/image3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66.png"/><Relationship Id="rId1" Type="http://schemas.openxmlformats.org/officeDocument/2006/relationships/image" Target="../media/image35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7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image" Target="../media/image167.pn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image" Target="../media/image173.pn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77.png"/><Relationship Id="rId1" Type="http://schemas.openxmlformats.org/officeDocument/2006/relationships/image" Target="../media/image17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1" Type="http://schemas.openxmlformats.org/officeDocument/2006/relationships/tags" Target="../tags/tag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7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7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80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8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82.pn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84.png"/><Relationship Id="rId1" Type="http://schemas.openxmlformats.org/officeDocument/2006/relationships/image" Target="../media/image183.pn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0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86.png"/><Relationship Id="rId1" Type="http://schemas.openxmlformats.org/officeDocument/2006/relationships/image" Target="../media/image185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customXml" Target="../ink/ink8.xml"/><Relationship Id="rId8" Type="http://schemas.openxmlformats.org/officeDocument/2006/relationships/customXml" Target="../ink/ink7.xml"/><Relationship Id="rId7" Type="http://schemas.openxmlformats.org/officeDocument/2006/relationships/customXml" Target="../ink/ink6.xml"/><Relationship Id="rId6" Type="http://schemas.openxmlformats.org/officeDocument/2006/relationships/customXml" Target="../ink/ink5.xml"/><Relationship Id="rId5" Type="http://schemas.openxmlformats.org/officeDocument/2006/relationships/customXml" Target="../ink/ink4.xml"/><Relationship Id="rId4" Type="http://schemas.openxmlformats.org/officeDocument/2006/relationships/customXml" Target="../ink/ink3.xml"/><Relationship Id="rId3" Type="http://schemas.openxmlformats.org/officeDocument/2006/relationships/customXml" Target="../ink/ink2.xml"/><Relationship Id="rId2" Type="http://schemas.openxmlformats.org/officeDocument/2006/relationships/image" Target="../media/image187.png"/><Relationship Id="rId18" Type="http://schemas.openxmlformats.org/officeDocument/2006/relationships/notesSlide" Target="../notesSlides/notesSlide63.xml"/><Relationship Id="rId17" Type="http://schemas.openxmlformats.org/officeDocument/2006/relationships/slideLayout" Target="../slideLayouts/slideLayout12.xml"/><Relationship Id="rId16" Type="http://schemas.openxmlformats.org/officeDocument/2006/relationships/image" Target="../media/image189.png"/><Relationship Id="rId15" Type="http://schemas.openxmlformats.org/officeDocument/2006/relationships/customXml" Target="../ink/ink13.xml"/><Relationship Id="rId14" Type="http://schemas.openxmlformats.org/officeDocument/2006/relationships/image" Target="../media/image188.png"/><Relationship Id="rId13" Type="http://schemas.openxmlformats.org/officeDocument/2006/relationships/customXml" Target="../ink/ink12.xml"/><Relationship Id="rId12" Type="http://schemas.openxmlformats.org/officeDocument/2006/relationships/customXml" Target="../ink/ink11.xml"/><Relationship Id="rId11" Type="http://schemas.openxmlformats.org/officeDocument/2006/relationships/customXml" Target="../ink/ink10.xml"/><Relationship Id="rId10" Type="http://schemas.openxmlformats.org/officeDocument/2006/relationships/customXml" Target="../ink/ink9.xml"/><Relationship Id="rId1" Type="http://schemas.openxmlformats.org/officeDocument/2006/relationships/customXml" Target="../ink/ink1.xml"/></Relationships>
</file>

<file path=ppt/slides/_rels/slide9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4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91.png"/><Relationship Id="rId3" Type="http://schemas.openxmlformats.org/officeDocument/2006/relationships/image" Target="../media/image188.png"/><Relationship Id="rId2" Type="http://schemas.openxmlformats.org/officeDocument/2006/relationships/customXml" Target="../ink/ink14.xml"/><Relationship Id="rId1" Type="http://schemas.openxmlformats.org/officeDocument/2006/relationships/image" Target="../media/image190.png"/></Relationships>
</file>

<file path=ppt/slides/_rels/slide9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5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93.png"/><Relationship Id="rId3" Type="http://schemas.openxmlformats.org/officeDocument/2006/relationships/image" Target="../media/image192.png"/><Relationship Id="rId2" Type="http://schemas.openxmlformats.org/officeDocument/2006/relationships/image" Target="../media/image188.png"/><Relationship Id="rId1" Type="http://schemas.openxmlformats.org/officeDocument/2006/relationships/customXml" Target="../ink/ink15.xml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88.png"/><Relationship Id="rId1" Type="http://schemas.openxmlformats.org/officeDocument/2006/relationships/customXml" Target="../ink/ink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线性回归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659170" y="1336350"/>
            <a:ext cx="439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线性回归概念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" name="文本占位符 1"/>
          <p:cNvSpPr txBox="1"/>
          <p:nvPr/>
        </p:nvSpPr>
        <p:spPr>
          <a:xfrm>
            <a:off x="86125" y="181128"/>
            <a:ext cx="7036395" cy="761341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9410" marR="0" lvl="1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6"/>
              <p:cNvSpPr txBox="1"/>
              <p:nvPr/>
            </p:nvSpPr>
            <p:spPr>
              <a:xfrm>
                <a:off x="5143561" y="1875645"/>
                <a:ext cx="6355332" cy="11987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285750" lvl="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6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利用 回归方程</a:t>
                </a:r>
                <a:r>
                  <a:rPr lang="en-US" altLang="zh-CN" sz="16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</a:t>
                </a:r>
                <a:r>
                  <a:rPr lang="zh-CN" altLang="en-US" sz="16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函数</a:t>
                </a:r>
                <a:r>
                  <a:rPr lang="en-US" altLang="zh-CN" sz="16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</a:t>
                </a:r>
                <a:r>
                  <a:rPr lang="zh-CN" altLang="en-US" sz="16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对 一个或多个自变量</a:t>
                </a:r>
                <a:r>
                  <a:rPr lang="en-US" altLang="zh-CN" sz="16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</a:t>
                </a:r>
                <a:r>
                  <a:rPr lang="zh-CN" altLang="en-US" sz="16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特征值</a:t>
                </a:r>
                <a:r>
                  <a:rPr lang="en-US" altLang="zh-CN" sz="16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</a:t>
                </a:r>
                <a:r>
                  <a:rPr lang="zh-CN" altLang="en-US" sz="16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和因变量</a:t>
                </a:r>
                <a:r>
                  <a:rPr lang="en-US" altLang="zh-CN" sz="16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</a:t>
                </a:r>
                <a:r>
                  <a:rPr lang="zh-CN" altLang="en-US" sz="16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目标值</a:t>
                </a:r>
                <a:r>
                  <a:rPr lang="en-US" altLang="zh-CN" sz="16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</a:t>
                </a:r>
                <a:r>
                  <a:rPr lang="zh-CN" altLang="en-US" sz="16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之间 关系进行建模的一种分析方式。</a:t>
                </a:r>
                <a:endParaRPr lang="en-US" altLang="zh-CN" sz="1600" dirty="0">
                  <a:solidFill>
                    <a:prstClr val="black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285750" lvl="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6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数学公式：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6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16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lang="en-US" altLang="zh-CN" sz="16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=</a:t>
                </a:r>
                <a:r>
                  <a:rPr lang="zh-CN" altLang="en-US" sz="16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16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 dirty="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6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16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prstClr val="black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lang="en-US" altLang="zh-CN" sz="1600" dirty="0">
                    <a:solidFill>
                      <a:prstClr val="black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+</a:t>
                </a:r>
                <a:r>
                  <a:rPr lang="en-US" altLang="zh-CN" sz="16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zh-CN" sz="16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prstClr val="black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lang="en-US" altLang="zh-CN" sz="1600" dirty="0">
                    <a:solidFill>
                      <a:prstClr val="black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+</a:t>
                </a:r>
                <a:r>
                  <a:rPr lang="zh-CN" altLang="en-US" sz="1600" dirty="0">
                    <a:solidFill>
                      <a:prstClr val="black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lang="en-US" altLang="zh-CN" sz="1600" dirty="0">
                    <a:solidFill>
                      <a:prstClr val="black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…</a:t>
                </a:r>
                <a:r>
                  <a:rPr lang="en-US" altLang="zh-CN" sz="16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lang="zh-CN" altLang="en-US" sz="16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lang="en-US" altLang="zh-CN" sz="16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+</a:t>
                </a:r>
                <a:r>
                  <a:rPr lang="zh-CN" altLang="en-US" sz="16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1600" dirty="0">
                    <a:solidFill>
                      <a:prstClr val="black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lang="en-US" altLang="zh-CN" sz="1600" dirty="0">
                    <a:solidFill>
                      <a:prstClr val="black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=</a:t>
                </a:r>
                <a:r>
                  <a:rPr lang="zh-CN" altLang="en-US" sz="1600" dirty="0">
                    <a:solidFill>
                      <a:prstClr val="black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CN" sz="1600" dirty="0">
                  <a:solidFill>
                    <a:prstClr val="black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mc:Choice>
        <mc:Fallback>
          <p:sp>
            <p:nvSpPr>
              <p:cNvPr id="2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561" y="1875645"/>
                <a:ext cx="6355332" cy="1198726"/>
              </a:xfrm>
              <a:prstGeom prst="rect">
                <a:avLst/>
              </a:prstGeom>
              <a:blipFill rotWithShape="1">
                <a:blip r:embed="rId1"/>
                <a:stretch>
                  <a:fillRect l="-1" t="-41" r="5" b="-275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4659170" y="3429000"/>
            <a:ext cx="6709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线性回归</a:t>
            </a:r>
            <a:r>
              <a:rPr kumimoji="1"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分类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5143561" y="4055422"/>
            <a:ext cx="4821012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一元线性回归、多元线性回归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欠拟合与过拟合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-Ridge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回归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0" name="墨迹 49"/>
              <p14:cNvContentPartPr/>
              <p14:nvPr/>
            </p14:nvContentPartPr>
            <p14:xfrm>
              <a:off x="9572883" y="2350908"/>
              <a:ext cx="360" cy="36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2"/>
            </p:blipFill>
            <p:spPr>
              <a:xfrm>
                <a:off x="9572883" y="2350908"/>
                <a:ext cx="360" cy="360"/>
              </a:xfrm>
              <a:prstGeom prst="rect"/>
            </p:spPr>
          </p:pic>
        </mc:Fallback>
      </mc:AlternateContent>
      <p:sp>
        <p:nvSpPr>
          <p:cNvPr id="9" name="文本占位符 2"/>
          <p:cNvSpPr txBox="1"/>
          <p:nvPr/>
        </p:nvSpPr>
        <p:spPr>
          <a:xfrm>
            <a:off x="8422591" y="1357169"/>
            <a:ext cx="3769409" cy="366974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对过拟合模型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L2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正则化调整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" name="TextBox 3"/>
          <p:cNvSpPr txBox="1"/>
          <p:nvPr/>
        </p:nvSpPr>
        <p:spPr>
          <a:xfrm>
            <a:off x="812041" y="1357169"/>
            <a:ext cx="7374932" cy="544764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from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sklearn.linear_model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import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Ridge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def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627A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dm05_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627A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模型过拟合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627A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_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627A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L2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627A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正则化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():</a:t>
            </a:r>
            <a:b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US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# 1 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准备数据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x y(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增加上噪声</a:t>
            </a:r>
            <a:r>
              <a:rPr kumimoji="0" lang="en-US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)</a:t>
            </a:r>
            <a:br>
              <a:rPr kumimoji="0" lang="en-US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US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np.random.seed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666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x =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np.random.uniform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(-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3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3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660099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size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=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100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y =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0.5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* x **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2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+ x +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2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+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np.random.normal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0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1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660099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size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=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100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# 2 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实例化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L2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正则化模型</a:t>
            </a:r>
            <a:b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estimator = Ridge(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660099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alpha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=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0.005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660099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normalize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=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True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b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b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# 3 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训练模型</a:t>
            </a:r>
            <a:b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X =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x.reshape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(-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1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1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X3 =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np.hstack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([X, X **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2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X **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3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X **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4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X **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5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X **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6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X **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7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X **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8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X **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9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X **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10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])  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# 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数据增加二次项</a:t>
            </a:r>
            <a:b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estimator.fit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(X3, y)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print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‘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estimator.coef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_’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estimator.coef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_)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# 4 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模型预测</a:t>
            </a:r>
            <a:b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y_predict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=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estimator.predict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(X3)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# 5 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计算均方误差</a:t>
            </a:r>
            <a:b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myret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=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mean_squared_error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(y,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y_predict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print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‘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myret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--&gt;’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myret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# 6 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画图</a:t>
            </a:r>
            <a:b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plt.scatter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(x, y)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# 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画图时输入的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x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数据</a:t>
            </a:r>
            <a:r>
              <a:rPr kumimoji="0" lang="en-US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: 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要求是从小到大</a:t>
            </a:r>
            <a:b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plt.plot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np.sort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(x),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y_predict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[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np.argsort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(x)],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660099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color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=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‘r’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plt.show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()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33B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" name="文本占位符 2"/>
          <p:cNvSpPr txBox="1"/>
          <p:nvPr/>
        </p:nvSpPr>
        <p:spPr>
          <a:xfrm>
            <a:off x="9015440" y="2122791"/>
            <a:ext cx="2792737" cy="1805741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Ridge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线性回归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l2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正则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不会将系数变为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但是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对高次方项系数影响较大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7" name="文本占位符 2"/>
          <p:cNvSpPr txBox="1"/>
          <p:nvPr/>
        </p:nvSpPr>
        <p:spPr>
          <a:xfrm>
            <a:off x="8422591" y="3814051"/>
            <a:ext cx="3247961" cy="366974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工程开发中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使用建议：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一般倾向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使用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正则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178222" y="992142"/>
            <a:ext cx="559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欠拟合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" name="文本占位符 1"/>
          <p:cNvSpPr txBox="1"/>
          <p:nvPr/>
        </p:nvSpPr>
        <p:spPr>
          <a:xfrm>
            <a:off x="173117" y="209410"/>
            <a:ext cx="4269059" cy="610724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9410" marR="0" lvl="1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828855" y="1337957"/>
            <a:ext cx="6472718" cy="15351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在训练集上表现不好，在测试集上表现不好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解决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方法，继续学习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添加其他特征项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添加多项式特征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7" name="TextBox 6"/>
          <p:cNvSpPr txBox="1"/>
          <p:nvPr/>
        </p:nvSpPr>
        <p:spPr>
          <a:xfrm>
            <a:off x="4828855" y="3329388"/>
            <a:ext cx="6472718" cy="22737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在训练集上表现好，在测试集上表现不好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解决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方法</a:t>
            </a:r>
            <a:endParaRPr kumimoji="0" lang="en-GB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重新清洗数据集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增大数据的训练量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正则化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减少特征维度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243292" y="2881107"/>
            <a:ext cx="559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过拟合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178222" y="992142"/>
            <a:ext cx="559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正则化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" name="文本占位符 1"/>
          <p:cNvSpPr txBox="1"/>
          <p:nvPr/>
        </p:nvSpPr>
        <p:spPr>
          <a:xfrm>
            <a:off x="173117" y="209410"/>
            <a:ext cx="4269059" cy="610724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9410" marR="0" lvl="1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828540" y="1337945"/>
            <a:ext cx="6623685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异常点数据会造成权重系数过大、过小。尽量减少这些特征的影响（甚至删除某个特征的影响），这就是正则化。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为了减少过拟合的影响，控制模型的参数。尤其是高次项的权重参数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7" name="TextBox 6"/>
          <p:cNvSpPr txBox="1"/>
          <p:nvPr/>
        </p:nvSpPr>
        <p:spPr>
          <a:xfrm>
            <a:off x="4828855" y="2881443"/>
            <a:ext cx="6472718" cy="82971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会直接把高次项前面的系数变为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GB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Lasso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回归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178222" y="2531075"/>
            <a:ext cx="559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L1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正则化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02400" y="3816886"/>
            <a:ext cx="559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L2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正则化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" name="TextBox 6"/>
          <p:cNvSpPr txBox="1"/>
          <p:nvPr/>
        </p:nvSpPr>
        <p:spPr>
          <a:xfrm>
            <a:off x="4828855" y="4186218"/>
            <a:ext cx="6472718" cy="82971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把高次项前面的系数变成特别小的值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岭回归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  <p:bldP spid="3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09098" y="2238068"/>
            <a:ext cx="64807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欠拟合：模型学习到的特征过少，无法准确的预测未知样本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过拟合：模型学习到的特征过多，导致模型只能在训练样本上得到较好的预测结果，而在未知样本上的效果不好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欠拟合可以通过增加特征来解决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过拟合可以通过正则化、异常值检测、特征降维等方法来解决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77050" y="1645241"/>
            <a:ext cx="3813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、下列关于欠拟合与过拟合的描述正确的是？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31127" y="4512211"/>
            <a:ext cx="1374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答案：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ABCD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。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31127" y="4267906"/>
            <a:ext cx="7332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答案解析：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欠拟合出现的原因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过拟合出现的原因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增加模型的复杂度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减低模型复杂度。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827931" y="2363221"/>
            <a:ext cx="698477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+mn-ea"/>
              </a:rPr>
              <a:t>A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+mn-ea"/>
              </a:rPr>
              <a:t>）使用岭回归能够防止训练所得的模型发生过拟合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+mn-ea"/>
              </a:rPr>
              <a:t> </a:t>
            </a: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+mn-ea"/>
              </a:rPr>
              <a:t>B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+mn-ea"/>
              </a:rPr>
              <a:t>）使用 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+mn-ea"/>
              </a:rPr>
              <a:t>Lasso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+mn-ea"/>
              </a:rPr>
              <a:t>回归也能防止模型产生过拟合，这时所得模型的权重系数部分为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+mn-ea"/>
              </a:rPr>
              <a:t>0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+mn-ea"/>
              </a:rPr>
              <a:t>C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+mn-ea"/>
              </a:rPr>
              <a:t>）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+mn-ea"/>
              </a:rPr>
              <a:t>L2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+mn-ea"/>
              </a:rPr>
              <a:t>正则化能够让模型产生一些平滑的权重系数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+mn-ea"/>
              </a:rPr>
              <a:t>D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+mn-ea"/>
              </a:rPr>
              <a:t>）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+mn-ea"/>
              </a:rPr>
              <a:t>Early stopping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+mn-ea"/>
              </a:rPr>
              <a:t>是当模型训练到某个固定的验证错误率阈值时，及时停止模型训练</a:t>
            </a: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539899" y="1766959"/>
            <a:ext cx="4389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下列关于过拟合问题的解决方式以及描述正确的是？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05788" y="4306224"/>
            <a:ext cx="1374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答案：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ABCD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。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43572" y="1794093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填空：</a:t>
            </a: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15579" y="2132647"/>
            <a:ext cx="851867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sklearn.linear_model.Ridge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()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岭回归的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中：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① 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alpha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表示正则化系数，正则化系数越大，表示正则化力度 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______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所得模型的权重系数 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______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；反之，所得模型的权重系数 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______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。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sklearn.linear_model.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SGDRegressor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()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使用随机梯度下降法优化的线性回归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② 当它的参数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penalty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为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l2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、参数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loss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为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squared_loss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时，达到的效果与上述的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岭回归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相同，只不过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SGDRegressor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只能使用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_____________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去优化损失，而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Ridge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的选择则更加丰富。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15579" y="5570462"/>
            <a:ext cx="4556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答案：① 越大；越小；越大。 ② 普通的随机梯度下降法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602176" y="749269"/>
            <a:ext cx="7228417" cy="4897152"/>
          </a:xfrm>
        </p:spPr>
        <p:txBody>
          <a:bodyPr anchor="t"/>
          <a:lstStyle/>
          <a:p>
            <a:r>
              <a:rPr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线性回归简介</a:t>
            </a:r>
            <a:endParaRPr lang="en-US" altLang="zh-CN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定义、线性回归的分类、应用场景</a:t>
            </a:r>
            <a:endParaRPr lang="en-US" altLang="zh-CN" sz="1600" b="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zh-CN" altLang="en-US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线性回归问题的求解</a:t>
            </a:r>
            <a:endParaRPr lang="en-US" altLang="zh-CN" dirty="0">
              <a:solidFill>
                <a:srgbClr val="C0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kumimoji="1" lang="zh-CN" altLang="en-US" sz="1600" b="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线性回归</a:t>
            </a:r>
            <a:r>
              <a:rPr kumimoji="1" lang="en-US" altLang="zh-CN" sz="1600" b="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kumimoji="1" lang="zh-CN" altLang="en-US" sz="1600" b="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、损失函数、</a:t>
            </a:r>
            <a:r>
              <a:rPr kumimoji="1"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导数和矩阵、正规方程法、梯度下降算法</a:t>
            </a:r>
            <a:endParaRPr kumimoji="1" lang="en-US" altLang="zh-CN" sz="1600" b="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回归模型评估方法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MAE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MSE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RMSE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线性回归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和案例 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线性回归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、案例波士顿房价预测</a:t>
            </a:r>
            <a:endParaRPr kumimoji="1"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欠拟合与过拟合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出现原因、解决方法、</a:t>
            </a: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L1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正则化、</a:t>
            </a: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L2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正则化</a:t>
            </a:r>
            <a:endParaRPr kumimoji="1" lang="en-US" altLang="zh-CN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457200" lvl="1" indent="-457200">
              <a:lnSpc>
                <a:spcPct val="200000"/>
              </a:lnSpc>
              <a:buFont typeface="Wingdings" panose="05000000000000000000" pitchFamily="2" charset="2"/>
              <a:buChar char="u"/>
            </a:pPr>
            <a:endParaRPr kumimoji="1" lang="en-US" altLang="zh-CN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539115"/>
            <a:ext cx="6298881" cy="4855845"/>
          </a:xfrm>
        </p:spPr>
        <p:txBody>
          <a:bodyPr/>
          <a:lstStyle/>
          <a:p>
            <a:pPr algn="l"/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知道线性回归</a:t>
            </a:r>
            <a:r>
              <a:rPr lang="en-GB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API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的使用</a:t>
            </a: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知道损失函数是什么</a:t>
            </a: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一元线性回归案例：预测播仔身高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570933" y="4008379"/>
            <a:ext cx="7603992" cy="47710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需求：播仔身高是</a:t>
            </a:r>
            <a:r>
              <a:rPr lang="en-US" altLang="zh-CN" dirty="0">
                <a:solidFill>
                  <a:srgbClr val="AD2A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176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，请预测体重？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7" name="文本占位符 2"/>
          <p:cNvSpPr txBox="1"/>
          <p:nvPr/>
        </p:nvSpPr>
        <p:spPr>
          <a:xfrm>
            <a:off x="1488885" y="1672696"/>
            <a:ext cx="2085532" cy="5171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已知数据：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AD2A26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09901" y="5355170"/>
            <a:ext cx="57918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对于这个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回归案例如何利用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快速求解呢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？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9" name="图片 8" descr="01 (10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23567" y="5182766"/>
            <a:ext cx="1409816" cy="1409816"/>
          </a:xfrm>
          <a:prstGeom prst="rect">
            <a:avLst/>
          </a:prstGeom>
        </p:spPr>
      </p:pic>
      <p:graphicFrame>
        <p:nvGraphicFramePr>
          <p:cNvPr id="10" name="表格 9"/>
          <p:cNvGraphicFramePr/>
          <p:nvPr>
            <p:custDataLst>
              <p:tags r:id="rId2"/>
            </p:custDataLst>
          </p:nvPr>
        </p:nvGraphicFramePr>
        <p:xfrm>
          <a:off x="3750657" y="1634418"/>
          <a:ext cx="1446032" cy="19534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326"/>
                <a:gridCol w="921706"/>
              </a:tblGrid>
              <a:tr h="307489">
                <a:tc>
                  <a:txBody>
                    <a:bodyPr/>
                    <a:lstStyle/>
                    <a:p>
                      <a:pPr marL="0" indent="0" algn="ctr" defTabSz="1219200" rtl="0" eaLnBrk="1" latinLnBrk="0" hangingPunct="1">
                        <a:buNone/>
                      </a:pPr>
                      <a:r>
                        <a:rPr lang="zh-CN" altLang="en-US" sz="1200" b="0" kern="120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+mn-cs"/>
                        </a:rPr>
                        <a:t>编号</a:t>
                      </a:r>
                      <a:endParaRPr lang="zh-CN" altLang="en-US" sz="1200" b="0" kern="120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+mn-cs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2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身高</a:t>
                      </a:r>
                      <a:endParaRPr lang="zh-CN" altLang="en-US" sz="12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270471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endParaRPr lang="zh-CN" sz="12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160</a:t>
                      </a:r>
                      <a:endParaRPr lang="zh-CN" sz="12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047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166</a:t>
                      </a:r>
                      <a:endParaRPr lang="zh-CN" sz="12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047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3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172</a:t>
                      </a:r>
                      <a:endParaRPr lang="zh-CN" sz="12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047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4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174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047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5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180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047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6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176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" name="表格 10"/>
          <p:cNvGraphicFramePr/>
          <p:nvPr>
            <p:custDataLst>
              <p:tags r:id="rId3"/>
            </p:custDataLst>
          </p:nvPr>
        </p:nvGraphicFramePr>
        <p:xfrm>
          <a:off x="6159598" y="1630958"/>
          <a:ext cx="835716" cy="1956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716"/>
              </a:tblGrid>
              <a:tr h="276953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2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体重</a:t>
                      </a:r>
                      <a:endParaRPr lang="zh-CN" altLang="en-US" sz="12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329808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56.3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992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60.6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992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65.1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992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68.5</a:t>
                      </a:r>
                      <a:endParaRPr lang="en-US" altLang="zh-CN" sz="12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992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75</a:t>
                      </a:r>
                      <a:endParaRPr lang="en-US" altLang="zh-CN" sz="12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9920"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dirty="0">
                          <a:solidFill>
                            <a:srgbClr val="AD2A26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？</a:t>
                      </a:r>
                      <a:endParaRPr lang="en-US" altLang="zh-CN" sz="12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2" name="图形 11" descr="问号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2929" y="2585516"/>
            <a:ext cx="517190" cy="517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595959"/>
                </a:solidFill>
              </a:rPr>
              <a:t>线性回归</a:t>
            </a:r>
            <a:r>
              <a:rPr kumimoji="1" lang="en-US" altLang="zh-CN" dirty="0">
                <a:solidFill>
                  <a:srgbClr val="595959"/>
                </a:solidFill>
              </a:rPr>
              <a:t>API</a:t>
            </a:r>
            <a:r>
              <a:rPr kumimoji="1" lang="zh-CN" altLang="en-US" dirty="0">
                <a:solidFill>
                  <a:srgbClr val="595959"/>
                </a:solidFill>
              </a:rPr>
              <a:t>介绍</a:t>
            </a:r>
            <a:endParaRPr kumimoji="1" lang="zh-CN" altLang="en-US" dirty="0"/>
          </a:p>
        </p:txBody>
      </p:sp>
      <p:sp>
        <p:nvSpPr>
          <p:cNvPr id="15" name="文本框 13"/>
          <p:cNvSpPr txBox="1"/>
          <p:nvPr/>
        </p:nvSpPr>
        <p:spPr>
          <a:xfrm>
            <a:off x="2984243" y="2720348"/>
            <a:ext cx="1941180" cy="1370880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X: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身高数据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AD2A26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x = [[</a:t>
            </a:r>
            <a:r>
              <a:rPr lang="en-US" altLang="zh-CN" sz="14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160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],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[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en-US" altLang="zh-CN" sz="14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66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],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…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]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Y:</a:t>
            </a:r>
            <a:r>
              <a:rPr lang="zh-CN" altLang="en-US" sz="1400" dirty="0">
                <a:solidFill>
                  <a:srgbClr val="AD2A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体重数据</a:t>
            </a:r>
            <a:endParaRPr kumimoji="0" lang="en-GB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AD2A26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微软雅黑" panose="020B0503020204020204" pitchFamily="34" charset="-122"/>
              </a:rPr>
              <a:t>y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微软雅黑" panose="020B0503020204020204" pitchFamily="34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微软雅黑" panose="020B0503020204020204" pitchFamily="34" charset="-122"/>
              </a:rPr>
              <a:t>=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微软雅黑" panose="020B0503020204020204" pitchFamily="34" charset="-122"/>
              </a:rPr>
              <a:t> 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[</a:t>
            </a:r>
            <a:r>
              <a:rPr lang="en-US" altLang="zh-CN" sz="1400" noProof="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56.3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60.6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…]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  <a:sym typeface="微软雅黑" panose="020B0503020204020204" pitchFamily="34" charset="-122"/>
            </a:endParaRPr>
          </a:p>
        </p:txBody>
      </p:sp>
      <p:sp>
        <p:nvSpPr>
          <p:cNvPr id="16" name="文本框 13"/>
          <p:cNvSpPr txBox="1"/>
          <p:nvPr/>
        </p:nvSpPr>
        <p:spPr>
          <a:xfrm>
            <a:off x="5115197" y="2715426"/>
            <a:ext cx="1751039" cy="1111643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使用类</a:t>
            </a:r>
            <a:r>
              <a:rPr kumimoji="0" lang="en-GB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LinearRegression</a:t>
            </a:r>
            <a:endParaRPr kumimoji="0" lang="en-GB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微软雅黑" panose="020B0503020204020204" pitchFamily="34" charset="-122"/>
              </a:rPr>
              <a:t>实例化对象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estimator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  <a:sym typeface="微软雅黑" panose="020B0503020204020204" pitchFamily="34" charset="-122"/>
            </a:endParaRPr>
          </a:p>
        </p:txBody>
      </p:sp>
      <p:sp>
        <p:nvSpPr>
          <p:cNvPr id="5" name="任意形状 4"/>
          <p:cNvSpPr/>
          <p:nvPr/>
        </p:nvSpPr>
        <p:spPr>
          <a:xfrm>
            <a:off x="1313567" y="1531276"/>
            <a:ext cx="2029674" cy="725981"/>
          </a:xfrm>
          <a:custGeom>
            <a:avLst/>
            <a:gdLst>
              <a:gd name="connsiteX0" fmla="*/ 0 w 2704111"/>
              <a:gd name="connsiteY0" fmla="*/ 0 h 967216"/>
              <a:gd name="connsiteX1" fmla="*/ 2142444 w 2704111"/>
              <a:gd name="connsiteY1" fmla="*/ 0 h 967216"/>
              <a:gd name="connsiteX2" fmla="*/ 2704111 w 2704111"/>
              <a:gd name="connsiteY2" fmla="*/ 494759 h 967216"/>
              <a:gd name="connsiteX3" fmla="*/ 2142444 w 2704111"/>
              <a:gd name="connsiteY3" fmla="*/ 967216 h 967216"/>
              <a:gd name="connsiteX4" fmla="*/ 0 w 2704111"/>
              <a:gd name="connsiteY4" fmla="*/ 967216 h 967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4111" h="967216">
                <a:moveTo>
                  <a:pt x="0" y="0"/>
                </a:moveTo>
                <a:lnTo>
                  <a:pt x="2142444" y="0"/>
                </a:lnTo>
                <a:lnTo>
                  <a:pt x="2704111" y="494759"/>
                </a:lnTo>
                <a:lnTo>
                  <a:pt x="2142444" y="967216"/>
                </a:lnTo>
                <a:lnTo>
                  <a:pt x="0" y="967216"/>
                </a:lnTo>
                <a:close/>
              </a:path>
            </a:pathLst>
          </a:custGeom>
          <a:solidFill>
            <a:srgbClr val="AD2A26"/>
          </a:solidFill>
          <a:ln w="38100" cap="flat">
            <a:noFill/>
            <a:prstDash val="solid"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任意多边形 3"/>
          <p:cNvSpPr/>
          <p:nvPr/>
        </p:nvSpPr>
        <p:spPr bwMode="auto">
          <a:xfrm>
            <a:off x="3006481" y="1531276"/>
            <a:ext cx="2045947" cy="725981"/>
          </a:xfrm>
          <a:custGeom>
            <a:avLst/>
            <a:gdLst>
              <a:gd name="connsiteX0" fmla="*/ 0 w 2636520"/>
              <a:gd name="connsiteY0" fmla="*/ 0 h 1447800"/>
              <a:gd name="connsiteX1" fmla="*/ 2103122 w 2636520"/>
              <a:gd name="connsiteY1" fmla="*/ 0 h 1447800"/>
              <a:gd name="connsiteX2" fmla="*/ 2636520 w 2636520"/>
              <a:gd name="connsiteY2" fmla="*/ 723900 h 1447800"/>
              <a:gd name="connsiteX3" fmla="*/ 2103122 w 2636520"/>
              <a:gd name="connsiteY3" fmla="*/ 1447800 h 1447800"/>
              <a:gd name="connsiteX4" fmla="*/ 0 w 2636520"/>
              <a:gd name="connsiteY4" fmla="*/ 1447800 h 1447800"/>
              <a:gd name="connsiteX5" fmla="*/ 0 w 2636520"/>
              <a:gd name="connsiteY5" fmla="*/ 1442632 h 1447800"/>
              <a:gd name="connsiteX6" fmla="*/ 529590 w 2636520"/>
              <a:gd name="connsiteY6" fmla="*/ 723900 h 1447800"/>
              <a:gd name="connsiteX7" fmla="*/ 0 w 2636520"/>
              <a:gd name="connsiteY7" fmla="*/ 5168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6520" h="1447800">
                <a:moveTo>
                  <a:pt x="0" y="0"/>
                </a:moveTo>
                <a:lnTo>
                  <a:pt x="2103122" y="0"/>
                </a:lnTo>
                <a:lnTo>
                  <a:pt x="2636520" y="723900"/>
                </a:lnTo>
                <a:lnTo>
                  <a:pt x="2103122" y="1447800"/>
                </a:lnTo>
                <a:lnTo>
                  <a:pt x="0" y="1447800"/>
                </a:lnTo>
                <a:lnTo>
                  <a:pt x="0" y="1442632"/>
                </a:lnTo>
                <a:lnTo>
                  <a:pt x="529590" y="723900"/>
                </a:lnTo>
                <a:lnTo>
                  <a:pt x="0" y="5168"/>
                </a:lnTo>
                <a:close/>
              </a:path>
            </a:pathLst>
          </a:custGeom>
          <a:solidFill>
            <a:srgbClr val="4C5252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7" name="文本框 35"/>
          <p:cNvSpPr txBox="1">
            <a:spLocks noChangeArrowheads="1"/>
          </p:cNvSpPr>
          <p:nvPr/>
        </p:nvSpPr>
        <p:spPr bwMode="auto">
          <a:xfrm>
            <a:off x="3243157" y="1642916"/>
            <a:ext cx="1730766" cy="50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-3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kumimoji="0" lang="zh-CN" altLang="en-US" sz="2000" b="1" i="0" u="none" strike="noStrike" kern="1200" cap="none" spc="0" normalizeH="0" baseline="-3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准备</a:t>
            </a:r>
            <a:endParaRPr kumimoji="0" lang="en-US" altLang="zh-CN" sz="2000" b="1" i="0" u="none" strike="noStrike" kern="1200" cap="none" spc="0" normalizeH="0" baseline="-3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-3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endParaRPr kumimoji="0" lang="zh-CN" altLang="en-US" sz="2000" b="1" i="0" u="none" strike="noStrike" kern="1200" cap="none" spc="0" normalizeH="0" baseline="-3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文本框 43"/>
          <p:cNvSpPr txBox="1">
            <a:spLocks noChangeArrowheads="1"/>
          </p:cNvSpPr>
          <p:nvPr/>
        </p:nvSpPr>
        <p:spPr bwMode="auto">
          <a:xfrm>
            <a:off x="1301181" y="1608579"/>
            <a:ext cx="1778646" cy="57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-3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kumimoji="0" lang="zh-CN" altLang="en-US" sz="2000" b="1" i="0" u="none" strike="noStrike" kern="1200" cap="none" spc="0" normalizeH="0" baseline="-3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导入</a:t>
            </a:r>
            <a:endParaRPr kumimoji="0" lang="en-US" altLang="zh-CN" sz="2000" b="1" i="0" u="none" strike="noStrike" kern="1200" cap="none" spc="0" normalizeH="0" baseline="-3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-3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线性回归包</a:t>
            </a:r>
            <a:endParaRPr kumimoji="0" lang="en-US" altLang="zh-CN" sz="2000" b="1" i="0" u="none" strike="noStrike" kern="1200" cap="none" spc="0" normalizeH="0" baseline="-3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任意多边形 10"/>
          <p:cNvSpPr/>
          <p:nvPr/>
        </p:nvSpPr>
        <p:spPr bwMode="auto">
          <a:xfrm>
            <a:off x="6424853" y="1531276"/>
            <a:ext cx="2044254" cy="725981"/>
          </a:xfrm>
          <a:custGeom>
            <a:avLst/>
            <a:gdLst>
              <a:gd name="connsiteX0" fmla="*/ 0 w 2636520"/>
              <a:gd name="connsiteY0" fmla="*/ 0 h 1447800"/>
              <a:gd name="connsiteX1" fmla="*/ 2103122 w 2636520"/>
              <a:gd name="connsiteY1" fmla="*/ 0 h 1447800"/>
              <a:gd name="connsiteX2" fmla="*/ 2636520 w 2636520"/>
              <a:gd name="connsiteY2" fmla="*/ 723900 h 1447800"/>
              <a:gd name="connsiteX3" fmla="*/ 2103122 w 2636520"/>
              <a:gd name="connsiteY3" fmla="*/ 1447800 h 1447800"/>
              <a:gd name="connsiteX4" fmla="*/ 0 w 2636520"/>
              <a:gd name="connsiteY4" fmla="*/ 1447800 h 1447800"/>
              <a:gd name="connsiteX5" fmla="*/ 0 w 2636520"/>
              <a:gd name="connsiteY5" fmla="*/ 1442632 h 1447800"/>
              <a:gd name="connsiteX6" fmla="*/ 529590 w 2636520"/>
              <a:gd name="connsiteY6" fmla="*/ 723900 h 1447800"/>
              <a:gd name="connsiteX7" fmla="*/ 0 w 2636520"/>
              <a:gd name="connsiteY7" fmla="*/ 5168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6520" h="1447800">
                <a:moveTo>
                  <a:pt x="0" y="0"/>
                </a:moveTo>
                <a:lnTo>
                  <a:pt x="2103122" y="0"/>
                </a:lnTo>
                <a:lnTo>
                  <a:pt x="2636520" y="723900"/>
                </a:lnTo>
                <a:lnTo>
                  <a:pt x="2103122" y="1447800"/>
                </a:lnTo>
                <a:lnTo>
                  <a:pt x="0" y="1447800"/>
                </a:lnTo>
                <a:lnTo>
                  <a:pt x="0" y="1442632"/>
                </a:lnTo>
                <a:lnTo>
                  <a:pt x="529590" y="723900"/>
                </a:lnTo>
                <a:lnTo>
                  <a:pt x="0" y="5168"/>
                </a:lnTo>
                <a:close/>
              </a:path>
            </a:pathLst>
          </a:custGeom>
          <a:solidFill>
            <a:srgbClr val="4C5252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10" name="文本框 46"/>
          <p:cNvSpPr txBox="1">
            <a:spLocks noChangeArrowheads="1"/>
          </p:cNvSpPr>
          <p:nvPr/>
        </p:nvSpPr>
        <p:spPr bwMode="auto">
          <a:xfrm>
            <a:off x="6666427" y="1608578"/>
            <a:ext cx="1729333" cy="57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2000" b="1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-3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</a:t>
            </a:r>
            <a:r>
              <a:rPr kumimoji="0" lang="zh-CN" altLang="en-US" sz="2000" b="1" i="0" u="none" strike="noStrike" kern="1200" cap="none" spc="0" normalizeH="0" baseline="-3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训练</a:t>
            </a:r>
            <a:endParaRPr kumimoji="0" lang="en-US" altLang="zh-CN" sz="2000" b="1" i="0" u="none" strike="noStrike" kern="1200" cap="none" spc="0" normalizeH="0" baseline="-3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-3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线性回归模型</a:t>
            </a:r>
            <a:endParaRPr kumimoji="0" lang="zh-CN" altLang="en-US" sz="2000" b="1" i="0" u="none" strike="noStrike" kern="1200" cap="none" spc="0" normalizeH="0" baseline="-3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任意多边形 13"/>
          <p:cNvSpPr/>
          <p:nvPr/>
        </p:nvSpPr>
        <p:spPr bwMode="auto">
          <a:xfrm>
            <a:off x="4715666" y="1531276"/>
            <a:ext cx="2044254" cy="725981"/>
          </a:xfrm>
          <a:custGeom>
            <a:avLst/>
            <a:gdLst>
              <a:gd name="connsiteX0" fmla="*/ 0 w 2636520"/>
              <a:gd name="connsiteY0" fmla="*/ 0 h 1447800"/>
              <a:gd name="connsiteX1" fmla="*/ 2103122 w 2636520"/>
              <a:gd name="connsiteY1" fmla="*/ 0 h 1447800"/>
              <a:gd name="connsiteX2" fmla="*/ 2636520 w 2636520"/>
              <a:gd name="connsiteY2" fmla="*/ 723900 h 1447800"/>
              <a:gd name="connsiteX3" fmla="*/ 2103122 w 2636520"/>
              <a:gd name="connsiteY3" fmla="*/ 1447800 h 1447800"/>
              <a:gd name="connsiteX4" fmla="*/ 0 w 2636520"/>
              <a:gd name="connsiteY4" fmla="*/ 1447800 h 1447800"/>
              <a:gd name="connsiteX5" fmla="*/ 0 w 2636520"/>
              <a:gd name="connsiteY5" fmla="*/ 1442632 h 1447800"/>
              <a:gd name="connsiteX6" fmla="*/ 529590 w 2636520"/>
              <a:gd name="connsiteY6" fmla="*/ 723900 h 1447800"/>
              <a:gd name="connsiteX7" fmla="*/ 0 w 2636520"/>
              <a:gd name="connsiteY7" fmla="*/ 5168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6520" h="1447800">
                <a:moveTo>
                  <a:pt x="0" y="0"/>
                </a:moveTo>
                <a:lnTo>
                  <a:pt x="2103122" y="0"/>
                </a:lnTo>
                <a:lnTo>
                  <a:pt x="2636520" y="723900"/>
                </a:lnTo>
                <a:lnTo>
                  <a:pt x="2103122" y="1447800"/>
                </a:lnTo>
                <a:lnTo>
                  <a:pt x="0" y="1447800"/>
                </a:lnTo>
                <a:lnTo>
                  <a:pt x="0" y="1442632"/>
                </a:lnTo>
                <a:lnTo>
                  <a:pt x="529590" y="723900"/>
                </a:lnTo>
                <a:lnTo>
                  <a:pt x="0" y="5168"/>
                </a:lnTo>
                <a:close/>
              </a:path>
            </a:pathLst>
          </a:custGeom>
          <a:solidFill>
            <a:srgbClr val="AD2A26"/>
          </a:solidFill>
          <a:ln w="38100" cap="flat">
            <a:noFill/>
            <a:prstDash val="solid"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文本框 49"/>
          <p:cNvSpPr txBox="1">
            <a:spLocks noChangeArrowheads="1"/>
          </p:cNvSpPr>
          <p:nvPr/>
        </p:nvSpPr>
        <p:spPr bwMode="auto">
          <a:xfrm>
            <a:off x="4972016" y="1642915"/>
            <a:ext cx="1710179" cy="50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-3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kumimoji="0" lang="zh-CN" altLang="en-US" sz="2000" b="1" i="0" u="none" strike="noStrike" kern="1200" cap="none" spc="0" normalizeH="0" baseline="-3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实例化</a:t>
            </a:r>
            <a:endParaRPr kumimoji="0" lang="en-US" altLang="zh-CN" sz="2000" b="1" i="0" u="none" strike="noStrike" kern="1200" cap="none" spc="0" normalizeH="0" baseline="-3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-3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线性回归模型</a:t>
            </a:r>
            <a:endParaRPr kumimoji="0" lang="zh-CN" altLang="en-US" sz="2000" b="1" i="0" u="none" strike="noStrike" kern="1200" cap="none" spc="0" normalizeH="0" baseline="-3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9" name="任意多边形 10"/>
          <p:cNvSpPr/>
          <p:nvPr/>
        </p:nvSpPr>
        <p:spPr bwMode="auto">
          <a:xfrm>
            <a:off x="8128442" y="1531276"/>
            <a:ext cx="2044254" cy="725981"/>
          </a:xfrm>
          <a:custGeom>
            <a:avLst/>
            <a:gdLst>
              <a:gd name="connsiteX0" fmla="*/ 0 w 2636520"/>
              <a:gd name="connsiteY0" fmla="*/ 0 h 1447800"/>
              <a:gd name="connsiteX1" fmla="*/ 2103122 w 2636520"/>
              <a:gd name="connsiteY1" fmla="*/ 0 h 1447800"/>
              <a:gd name="connsiteX2" fmla="*/ 2636520 w 2636520"/>
              <a:gd name="connsiteY2" fmla="*/ 723900 h 1447800"/>
              <a:gd name="connsiteX3" fmla="*/ 2103122 w 2636520"/>
              <a:gd name="connsiteY3" fmla="*/ 1447800 h 1447800"/>
              <a:gd name="connsiteX4" fmla="*/ 0 w 2636520"/>
              <a:gd name="connsiteY4" fmla="*/ 1447800 h 1447800"/>
              <a:gd name="connsiteX5" fmla="*/ 0 w 2636520"/>
              <a:gd name="connsiteY5" fmla="*/ 1442632 h 1447800"/>
              <a:gd name="connsiteX6" fmla="*/ 529590 w 2636520"/>
              <a:gd name="connsiteY6" fmla="*/ 723900 h 1447800"/>
              <a:gd name="connsiteX7" fmla="*/ 0 w 2636520"/>
              <a:gd name="connsiteY7" fmla="*/ 5168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6520" h="1447800">
                <a:moveTo>
                  <a:pt x="0" y="0"/>
                </a:moveTo>
                <a:lnTo>
                  <a:pt x="2103122" y="0"/>
                </a:lnTo>
                <a:lnTo>
                  <a:pt x="2636520" y="723900"/>
                </a:lnTo>
                <a:lnTo>
                  <a:pt x="2103122" y="1447800"/>
                </a:lnTo>
                <a:lnTo>
                  <a:pt x="0" y="1447800"/>
                </a:lnTo>
                <a:lnTo>
                  <a:pt x="0" y="1442632"/>
                </a:lnTo>
                <a:lnTo>
                  <a:pt x="529590" y="723900"/>
                </a:lnTo>
                <a:lnTo>
                  <a:pt x="0" y="5168"/>
                </a:lnTo>
                <a:close/>
              </a:path>
            </a:pathLst>
          </a:custGeom>
          <a:solidFill>
            <a:srgbClr val="AD2A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3" name="文本框 46"/>
          <p:cNvSpPr txBox="1">
            <a:spLocks noChangeArrowheads="1"/>
          </p:cNvSpPr>
          <p:nvPr/>
        </p:nvSpPr>
        <p:spPr bwMode="auto">
          <a:xfrm>
            <a:off x="8271930" y="1592456"/>
            <a:ext cx="1729333" cy="57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2000" b="1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-3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5</a:t>
            </a:r>
            <a:r>
              <a:rPr kumimoji="0" lang="zh-CN" altLang="en-US" sz="2000" b="1" i="0" u="none" strike="noStrike" kern="1200" cap="none" spc="0" normalizeH="0" baseline="-3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模型</a:t>
            </a:r>
            <a:endParaRPr kumimoji="0" lang="en-US" altLang="zh-CN" sz="2000" b="1" i="0" u="none" strike="noStrike" kern="1200" cap="none" spc="0" normalizeH="0" baseline="-3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-3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预测</a:t>
            </a:r>
            <a:endParaRPr kumimoji="0" lang="zh-CN" altLang="en-US" sz="2000" b="1" i="0" u="none" strike="noStrike" kern="1200" cap="none" spc="0" normalizeH="0" baseline="-3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4" name="文本框 13"/>
          <p:cNvSpPr txBox="1"/>
          <p:nvPr/>
        </p:nvSpPr>
        <p:spPr>
          <a:xfrm>
            <a:off x="6906585" y="2710473"/>
            <a:ext cx="1655063" cy="1370175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estimator.</a:t>
            </a:r>
            <a:r>
              <a:rPr kumimoji="0" lang="en-GB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fit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(x, y)</a:t>
            </a:r>
            <a:b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kumimoji="0" lang="zh-CN" alt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从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数据中获取规律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微软雅黑" panose="020B0503020204020204" pitchFamily="34" charset="-122"/>
              </a:rPr>
              <a:t>查看模型参数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  <a:sym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斜率 </a:t>
            </a:r>
            <a:r>
              <a:rPr kumimoji="0" lang="en-GB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coef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_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微软雅黑" panose="020B0503020204020204" pitchFamily="34" charset="-122"/>
              </a:rPr>
              <a:t>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  <a:sym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微软雅黑" panose="020B0503020204020204" pitchFamily="34" charset="-122"/>
              </a:rPr>
              <a:t>截距 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intercept_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  <a:sym typeface="微软雅黑" panose="020B0503020204020204" pitchFamily="34" charset="-122"/>
            </a:endParaRPr>
          </a:p>
        </p:txBody>
      </p:sp>
      <p:sp>
        <p:nvSpPr>
          <p:cNvPr id="27" name="文本框 13"/>
          <p:cNvSpPr txBox="1"/>
          <p:nvPr/>
        </p:nvSpPr>
        <p:spPr>
          <a:xfrm>
            <a:off x="8825588" y="2702429"/>
            <a:ext cx="1710813" cy="595283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estimator.</a:t>
            </a:r>
            <a:r>
              <a:rPr kumimoji="0" lang="en-GB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predict</a:t>
            </a:r>
            <a:endParaRPr kumimoji="0" lang="en-GB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AD2A26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([[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176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]])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微软雅黑" panose="020B0503020204020204" pitchFamily="34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892154" y="2715127"/>
            <a:ext cx="2030250" cy="1111643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导包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from </a:t>
            </a:r>
            <a:r>
              <a:rPr kumimoji="0" lang="en-GB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sklearn.</a:t>
            </a:r>
            <a:r>
              <a:rPr kumimoji="0" lang="en-GB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linear_model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import </a:t>
            </a:r>
            <a:r>
              <a:rPr kumimoji="0" lang="en-GB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LinearRegression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AD2A26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  <a:sym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05770" y="2419863"/>
            <a:ext cx="9890986" cy="2385050"/>
          </a:xfrm>
          <a:prstGeom prst="rect">
            <a:avLst/>
          </a:prstGeom>
          <a:noFill/>
          <a:ln w="127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227" y="4697552"/>
            <a:ext cx="2101868" cy="210186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595959"/>
                </a:solidFill>
              </a:rPr>
              <a:t>线性回归</a:t>
            </a:r>
            <a:r>
              <a:rPr kumimoji="1" lang="en-US" altLang="zh-CN" dirty="0">
                <a:solidFill>
                  <a:srgbClr val="595959"/>
                </a:solidFill>
              </a:rPr>
              <a:t>API</a:t>
            </a:r>
            <a:r>
              <a:rPr kumimoji="1" lang="zh-CN" altLang="en-US" dirty="0">
                <a:solidFill>
                  <a:srgbClr val="595959"/>
                </a:solidFill>
              </a:rPr>
              <a:t>介绍</a:t>
            </a:r>
            <a:endParaRPr kumimoji="1" lang="zh-CN" altLang="en-US" dirty="0"/>
          </a:p>
        </p:txBody>
      </p:sp>
      <p:sp>
        <p:nvSpPr>
          <p:cNvPr id="2" name="TextBox 3"/>
          <p:cNvSpPr txBox="1"/>
          <p:nvPr/>
        </p:nvSpPr>
        <p:spPr>
          <a:xfrm>
            <a:off x="2032612" y="1519309"/>
            <a:ext cx="6334774" cy="4906408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altLang="zh-CN" sz="1400" dirty="0">
                <a:solidFill>
                  <a:srgbClr val="0033B3"/>
                </a:solidFill>
                <a:effectLst/>
              </a:rPr>
              <a:t>from </a:t>
            </a:r>
            <a:r>
              <a:rPr lang="en-GB" altLang="zh-CN" sz="1400" dirty="0" err="1"/>
              <a:t>sklearn.linear_model</a:t>
            </a:r>
            <a:r>
              <a:rPr lang="en-GB" altLang="zh-CN" sz="1400" dirty="0"/>
              <a:t> </a:t>
            </a:r>
            <a:r>
              <a:rPr lang="en-GB" altLang="zh-CN" sz="1400" dirty="0">
                <a:solidFill>
                  <a:srgbClr val="0033B3"/>
                </a:solidFill>
                <a:effectLst/>
              </a:rPr>
              <a:t>import </a:t>
            </a:r>
            <a:r>
              <a:rPr lang="en-GB" altLang="zh-CN" sz="1400" dirty="0" err="1"/>
              <a:t>LinearRegression</a:t>
            </a:r>
            <a:endParaRPr lang="en-GB" altLang="zh-CN" sz="1400" dirty="0"/>
          </a:p>
          <a:p>
            <a:pPr>
              <a:defRPr/>
            </a:pPr>
            <a:br>
              <a:rPr lang="en-GB" altLang="zh-CN" sz="1400" dirty="0"/>
            </a:br>
            <a:r>
              <a:rPr lang="en-GB" altLang="zh-CN" sz="1400" dirty="0">
                <a:solidFill>
                  <a:srgbClr val="0033B3"/>
                </a:solidFill>
                <a:effectLst/>
              </a:rPr>
              <a:t>def </a:t>
            </a:r>
            <a:r>
              <a:rPr lang="en-GB" altLang="zh-CN" sz="1400" dirty="0">
                <a:solidFill>
                  <a:srgbClr val="00627A"/>
                </a:solidFill>
                <a:effectLst/>
              </a:rPr>
              <a:t>dm01_lr</a:t>
            </a:r>
            <a:r>
              <a:rPr lang="zh-CN" altLang="en-US" sz="1400" dirty="0">
                <a:solidFill>
                  <a:srgbClr val="00627A"/>
                </a:solidFill>
                <a:effectLst/>
              </a:rPr>
              <a:t>预测播仔身高</a:t>
            </a:r>
            <a:r>
              <a:rPr lang="en-US" altLang="zh-CN" sz="1400" dirty="0"/>
              <a:t>():</a:t>
            </a:r>
            <a:br>
              <a:rPr lang="en-US" altLang="zh-CN" sz="1400" dirty="0"/>
            </a:br>
            <a:r>
              <a:rPr lang="en-US" altLang="zh-CN" sz="1400" dirty="0"/>
              <a:t>    </a:t>
            </a:r>
            <a:r>
              <a:rPr lang="en-US" altLang="zh-CN" sz="1400" i="1" dirty="0">
                <a:solidFill>
                  <a:srgbClr val="8C8C8C"/>
                </a:solidFill>
                <a:effectLst/>
              </a:rPr>
              <a:t># 1 </a:t>
            </a:r>
            <a:r>
              <a:rPr lang="zh-CN" altLang="en-US" sz="1400" i="1" dirty="0">
                <a:solidFill>
                  <a:srgbClr val="8C8C8C"/>
                </a:solidFill>
                <a:effectLst/>
              </a:rPr>
              <a:t>准备数据身高和体重</a:t>
            </a:r>
            <a:br>
              <a:rPr lang="zh-CN" altLang="en-US" sz="1400" i="1" dirty="0">
                <a:solidFill>
                  <a:srgbClr val="8C8C8C"/>
                </a:solidFill>
                <a:effectLst/>
              </a:rPr>
            </a:br>
            <a:r>
              <a:rPr lang="zh-CN" altLang="en-US" sz="14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400" dirty="0"/>
              <a:t>x = [[</a:t>
            </a:r>
            <a:r>
              <a:rPr lang="en-GB" altLang="zh-CN" sz="1400" dirty="0">
                <a:solidFill>
                  <a:srgbClr val="1750EB"/>
                </a:solidFill>
                <a:effectLst/>
              </a:rPr>
              <a:t>160</a:t>
            </a:r>
            <a:r>
              <a:rPr lang="en-GB" altLang="zh-CN" sz="1400" dirty="0"/>
              <a:t>]</a:t>
            </a:r>
            <a:r>
              <a:rPr lang="en-US" altLang="zh-CN" sz="1400" dirty="0"/>
              <a:t>,</a:t>
            </a:r>
            <a:r>
              <a:rPr lang="en-GB" altLang="zh-CN" sz="1400" dirty="0"/>
              <a:t> [</a:t>
            </a:r>
            <a:r>
              <a:rPr lang="en-GB" altLang="zh-CN" sz="1400" dirty="0">
                <a:solidFill>
                  <a:srgbClr val="1750EB"/>
                </a:solidFill>
                <a:effectLst/>
              </a:rPr>
              <a:t>166</a:t>
            </a:r>
            <a:r>
              <a:rPr lang="en-GB" altLang="zh-CN" sz="1400" dirty="0"/>
              <a:t>],  [</a:t>
            </a:r>
            <a:r>
              <a:rPr lang="en-GB" altLang="zh-CN" sz="1400" dirty="0">
                <a:solidFill>
                  <a:srgbClr val="1750EB"/>
                </a:solidFill>
                <a:effectLst/>
              </a:rPr>
              <a:t>172</a:t>
            </a:r>
            <a:r>
              <a:rPr lang="en-GB" altLang="zh-CN" sz="1400" dirty="0"/>
              <a:t>], [</a:t>
            </a:r>
            <a:r>
              <a:rPr lang="en-GB" altLang="zh-CN" sz="1400" dirty="0">
                <a:solidFill>
                  <a:srgbClr val="1750EB"/>
                </a:solidFill>
                <a:effectLst/>
              </a:rPr>
              <a:t>174</a:t>
            </a:r>
            <a:r>
              <a:rPr lang="en-GB" altLang="zh-CN" sz="1400" dirty="0"/>
              <a:t>]</a:t>
            </a:r>
            <a:r>
              <a:rPr lang="en-US" altLang="zh-CN" sz="1400" dirty="0"/>
              <a:t>,</a:t>
            </a:r>
            <a:r>
              <a:rPr lang="en-GB" altLang="zh-CN" sz="1400" dirty="0"/>
              <a:t>[</a:t>
            </a:r>
            <a:r>
              <a:rPr lang="en-GB" altLang="zh-CN" sz="1400" dirty="0">
                <a:solidFill>
                  <a:srgbClr val="1750EB"/>
                </a:solidFill>
                <a:effectLst/>
              </a:rPr>
              <a:t>180</a:t>
            </a:r>
            <a:r>
              <a:rPr lang="en-GB" altLang="zh-CN" sz="1400" dirty="0"/>
              <a:t>]]</a:t>
            </a:r>
            <a:br>
              <a:rPr lang="en-GB" altLang="zh-CN" sz="1400" dirty="0"/>
            </a:br>
            <a:r>
              <a:rPr lang="en-GB" altLang="zh-CN" sz="1400" dirty="0"/>
              <a:t>    y = [</a:t>
            </a:r>
            <a:r>
              <a:rPr lang="en-GB" altLang="zh-CN" sz="1400" dirty="0">
                <a:solidFill>
                  <a:srgbClr val="1750EB"/>
                </a:solidFill>
                <a:effectLst/>
              </a:rPr>
              <a:t>56.3</a:t>
            </a:r>
            <a:r>
              <a:rPr lang="en-GB" altLang="zh-CN" sz="1400" dirty="0"/>
              <a:t>, </a:t>
            </a:r>
            <a:r>
              <a:rPr lang="en-GB" altLang="zh-CN" sz="1400" dirty="0">
                <a:solidFill>
                  <a:srgbClr val="1750EB"/>
                </a:solidFill>
                <a:effectLst/>
              </a:rPr>
              <a:t>60.6</a:t>
            </a:r>
            <a:r>
              <a:rPr lang="en-GB" altLang="zh-CN" sz="1400" dirty="0"/>
              <a:t>, </a:t>
            </a:r>
            <a:r>
              <a:rPr lang="en-GB" altLang="zh-CN" sz="1400" dirty="0">
                <a:solidFill>
                  <a:srgbClr val="1750EB"/>
                </a:solidFill>
                <a:effectLst/>
              </a:rPr>
              <a:t>65.1</a:t>
            </a:r>
            <a:r>
              <a:rPr lang="en-GB" altLang="zh-CN" sz="1400" dirty="0"/>
              <a:t>, </a:t>
            </a:r>
            <a:r>
              <a:rPr lang="en-GB" altLang="zh-CN" sz="1400" dirty="0">
                <a:solidFill>
                  <a:srgbClr val="1750EB"/>
                </a:solidFill>
                <a:effectLst/>
              </a:rPr>
              <a:t>68.5</a:t>
            </a:r>
            <a:r>
              <a:rPr lang="en-GB" altLang="zh-CN" sz="1400" dirty="0"/>
              <a:t>, </a:t>
            </a:r>
            <a:r>
              <a:rPr lang="en-GB" altLang="zh-CN" sz="1400" dirty="0">
                <a:solidFill>
                  <a:srgbClr val="1750EB"/>
                </a:solidFill>
                <a:effectLst/>
              </a:rPr>
              <a:t>75</a:t>
            </a:r>
            <a:r>
              <a:rPr lang="en-GB" altLang="zh-CN" sz="1400" dirty="0"/>
              <a:t>]</a:t>
            </a:r>
            <a:endParaRPr lang="en-GB" altLang="zh-CN" sz="1400" dirty="0"/>
          </a:p>
          <a:p>
            <a:pPr>
              <a:defRPr/>
            </a:pPr>
            <a:br>
              <a:rPr lang="en-GB" altLang="zh-CN" sz="1400" dirty="0"/>
            </a:br>
            <a:r>
              <a:rPr lang="en-GB" altLang="zh-CN" sz="1400" dirty="0"/>
              <a:t>    </a:t>
            </a:r>
            <a:r>
              <a:rPr lang="en-GB" altLang="zh-CN" sz="1400" i="1" dirty="0">
                <a:solidFill>
                  <a:srgbClr val="8C8C8C"/>
                </a:solidFill>
                <a:effectLst/>
              </a:rPr>
              <a:t># 2 </a:t>
            </a:r>
            <a:r>
              <a:rPr lang="zh-CN" altLang="en-US" sz="1400" i="1" dirty="0">
                <a:solidFill>
                  <a:srgbClr val="8C8C8C"/>
                </a:solidFill>
                <a:effectLst/>
              </a:rPr>
              <a:t>实例化 线性回归模型 </a:t>
            </a:r>
            <a:r>
              <a:rPr lang="en-GB" altLang="zh-CN" sz="1400" i="1" dirty="0">
                <a:solidFill>
                  <a:srgbClr val="8C8C8C"/>
                </a:solidFill>
                <a:effectLst/>
              </a:rPr>
              <a:t>estimator</a:t>
            </a:r>
            <a:br>
              <a:rPr lang="en-GB" altLang="zh-CN" sz="1400" i="1" dirty="0">
                <a:solidFill>
                  <a:srgbClr val="8C8C8C"/>
                </a:solidFill>
                <a:effectLst/>
              </a:rPr>
            </a:br>
            <a:r>
              <a:rPr lang="en-GB" altLang="zh-CN" sz="14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400" dirty="0"/>
              <a:t>estimator = </a:t>
            </a:r>
            <a:r>
              <a:rPr lang="en-GB" altLang="zh-CN" sz="1400" dirty="0" err="1"/>
              <a:t>LinearRegression</a:t>
            </a:r>
            <a:r>
              <a:rPr lang="en-GB" altLang="zh-CN" sz="1400" dirty="0"/>
              <a:t>()</a:t>
            </a:r>
            <a:br>
              <a:rPr lang="en-GB" altLang="zh-CN" sz="1400" dirty="0"/>
            </a:br>
            <a:r>
              <a:rPr lang="en-GB" altLang="zh-CN" sz="1400" dirty="0"/>
              <a:t>    </a:t>
            </a:r>
            <a:r>
              <a:rPr lang="en-GB" altLang="zh-CN" sz="1400" i="1" dirty="0">
                <a:solidFill>
                  <a:srgbClr val="8C8C8C"/>
                </a:solidFill>
                <a:effectLst/>
              </a:rPr>
              <a:t># 3 </a:t>
            </a:r>
            <a:r>
              <a:rPr lang="zh-CN" altLang="en-US" sz="1400" i="1" dirty="0">
                <a:solidFill>
                  <a:srgbClr val="8C8C8C"/>
                </a:solidFill>
                <a:effectLst/>
              </a:rPr>
              <a:t>训练 线性回归模型</a:t>
            </a:r>
            <a:r>
              <a:rPr lang="en-GB" altLang="zh-CN" sz="1400" i="1" dirty="0">
                <a:solidFill>
                  <a:srgbClr val="8C8C8C"/>
                </a:solidFill>
                <a:effectLst/>
              </a:rPr>
              <a:t>fit() h(w) = w1x1 + w2x2 + b</a:t>
            </a:r>
            <a:br>
              <a:rPr lang="en-GB" altLang="zh-CN" sz="1400" i="1" dirty="0">
                <a:solidFill>
                  <a:srgbClr val="8C8C8C"/>
                </a:solidFill>
                <a:effectLst/>
              </a:rPr>
            </a:br>
            <a:r>
              <a:rPr lang="en-GB" altLang="zh-CN" sz="14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400" dirty="0" err="1"/>
              <a:t>estimator.fit</a:t>
            </a:r>
            <a:r>
              <a:rPr lang="en-GB" altLang="zh-CN" sz="1400" dirty="0"/>
              <a:t>(x, y)</a:t>
            </a:r>
            <a:br>
              <a:rPr lang="en-GB" altLang="zh-CN" sz="1400" dirty="0"/>
            </a:br>
            <a:br>
              <a:rPr lang="en-GB" altLang="zh-CN" sz="1400" dirty="0"/>
            </a:br>
            <a:r>
              <a:rPr lang="en-GB" altLang="zh-CN" sz="1400" dirty="0"/>
              <a:t>    </a:t>
            </a:r>
            <a:r>
              <a:rPr lang="en-GB" altLang="zh-CN" sz="1400" i="1" dirty="0">
                <a:solidFill>
                  <a:srgbClr val="8C8C8C"/>
                </a:solidFill>
                <a:effectLst/>
              </a:rPr>
              <a:t># 4 </a:t>
            </a:r>
            <a:r>
              <a:rPr lang="zh-CN" altLang="en-US" sz="1400" i="1" dirty="0">
                <a:solidFill>
                  <a:srgbClr val="8C8C8C"/>
                </a:solidFill>
                <a:effectLst/>
              </a:rPr>
              <a:t>打印 线性回归模型参数 </a:t>
            </a:r>
            <a:r>
              <a:rPr lang="en-GB" altLang="zh-CN" sz="1400" i="1" dirty="0" err="1">
                <a:solidFill>
                  <a:srgbClr val="8C8C8C"/>
                </a:solidFill>
                <a:effectLst/>
              </a:rPr>
              <a:t>coef</a:t>
            </a:r>
            <a:r>
              <a:rPr lang="en-GB" altLang="zh-CN" sz="1400" i="1" dirty="0">
                <a:solidFill>
                  <a:srgbClr val="8C8C8C"/>
                </a:solidFill>
                <a:effectLst/>
              </a:rPr>
              <a:t>_ intercept_</a:t>
            </a:r>
            <a:br>
              <a:rPr lang="en-GB" altLang="zh-CN" sz="1400" i="1" dirty="0">
                <a:solidFill>
                  <a:srgbClr val="8C8C8C"/>
                </a:solidFill>
                <a:effectLst/>
              </a:rPr>
            </a:br>
            <a:r>
              <a:rPr lang="en-GB" altLang="zh-CN" sz="14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400" dirty="0">
                <a:solidFill>
                  <a:srgbClr val="000080"/>
                </a:solidFill>
                <a:effectLst/>
              </a:rPr>
              <a:t>print</a:t>
            </a:r>
            <a:r>
              <a:rPr lang="en-GB" altLang="zh-CN" sz="1400" dirty="0"/>
              <a:t>(</a:t>
            </a:r>
            <a:r>
              <a:rPr lang="en-GB" altLang="zh-CN" sz="1400" dirty="0">
                <a:solidFill>
                  <a:srgbClr val="067D17"/>
                </a:solidFill>
                <a:effectLst/>
              </a:rPr>
              <a:t>'</a:t>
            </a:r>
            <a:r>
              <a:rPr lang="en-GB" altLang="zh-CN" sz="1400" dirty="0" err="1">
                <a:solidFill>
                  <a:srgbClr val="067D17"/>
                </a:solidFill>
                <a:effectLst/>
              </a:rPr>
              <a:t>estimator.coef</a:t>
            </a:r>
            <a:r>
              <a:rPr lang="en-GB" altLang="zh-CN" sz="1400" dirty="0">
                <a:solidFill>
                  <a:srgbClr val="067D17"/>
                </a:solidFill>
                <a:effectLst/>
              </a:rPr>
              <a:t>_--&gt;'</a:t>
            </a:r>
            <a:r>
              <a:rPr lang="en-GB" altLang="zh-CN" sz="1400" dirty="0"/>
              <a:t>, </a:t>
            </a:r>
            <a:r>
              <a:rPr lang="en-GB" altLang="zh-CN" sz="1400" dirty="0" err="1"/>
              <a:t>estimator.coef</a:t>
            </a:r>
            <a:r>
              <a:rPr lang="en-GB" altLang="zh-CN" sz="1400" dirty="0"/>
              <a:t>_)</a:t>
            </a:r>
            <a:br>
              <a:rPr lang="en-GB" altLang="zh-CN" sz="1400" dirty="0"/>
            </a:br>
            <a:r>
              <a:rPr lang="en-GB" altLang="zh-CN" sz="1400" dirty="0"/>
              <a:t>    </a:t>
            </a:r>
            <a:r>
              <a:rPr lang="en-GB" altLang="zh-CN" sz="1400" dirty="0">
                <a:solidFill>
                  <a:srgbClr val="000080"/>
                </a:solidFill>
                <a:effectLst/>
              </a:rPr>
              <a:t>print</a:t>
            </a:r>
            <a:r>
              <a:rPr lang="en-GB" altLang="zh-CN" sz="1400" dirty="0"/>
              <a:t>(</a:t>
            </a:r>
            <a:r>
              <a:rPr lang="en-GB" altLang="zh-CN" sz="1400" dirty="0">
                <a:solidFill>
                  <a:srgbClr val="067D17"/>
                </a:solidFill>
                <a:effectLst/>
              </a:rPr>
              <a:t>'</a:t>
            </a:r>
            <a:r>
              <a:rPr lang="en-GB" altLang="zh-CN" sz="1400" dirty="0" err="1">
                <a:solidFill>
                  <a:srgbClr val="067D17"/>
                </a:solidFill>
                <a:effectLst/>
              </a:rPr>
              <a:t>estimator.intercept</a:t>
            </a:r>
            <a:r>
              <a:rPr lang="en-GB" altLang="zh-CN" sz="1400" dirty="0">
                <a:solidFill>
                  <a:srgbClr val="067D17"/>
                </a:solidFill>
                <a:effectLst/>
              </a:rPr>
              <a:t>_--&gt;'</a:t>
            </a:r>
            <a:r>
              <a:rPr lang="en-GB" altLang="zh-CN" sz="1400" dirty="0"/>
              <a:t>, </a:t>
            </a:r>
            <a:r>
              <a:rPr lang="en-GB" altLang="zh-CN" sz="1400" dirty="0" err="1"/>
              <a:t>estimator.intercept</a:t>
            </a:r>
            <a:r>
              <a:rPr lang="en-GB" altLang="zh-CN" sz="1400" dirty="0"/>
              <a:t>_)</a:t>
            </a:r>
            <a:endParaRPr lang="en-GB" altLang="zh-CN" sz="1400" dirty="0"/>
          </a:p>
          <a:p>
            <a:pPr>
              <a:lnSpc>
                <a:spcPct val="150000"/>
              </a:lnSpc>
              <a:defRPr/>
            </a:pPr>
            <a:br>
              <a:rPr lang="en-GB" altLang="zh-CN" sz="1400" dirty="0"/>
            </a:br>
            <a:r>
              <a:rPr lang="en-GB" altLang="zh-CN" sz="1400" dirty="0"/>
              <a:t>    </a:t>
            </a:r>
            <a:r>
              <a:rPr lang="en-GB" altLang="zh-CN" sz="1400" i="1" dirty="0">
                <a:solidFill>
                  <a:srgbClr val="8C8C8C"/>
                </a:solidFill>
                <a:effectLst/>
              </a:rPr>
              <a:t># 5 </a:t>
            </a:r>
            <a:r>
              <a:rPr lang="zh-CN" altLang="en-US" sz="1400" i="1" dirty="0">
                <a:solidFill>
                  <a:srgbClr val="8C8C8C"/>
                </a:solidFill>
                <a:effectLst/>
              </a:rPr>
              <a:t>模型预测</a:t>
            </a:r>
            <a:r>
              <a:rPr lang="en-GB" altLang="zh-CN" sz="1400" i="1" dirty="0" err="1">
                <a:solidFill>
                  <a:srgbClr val="8C8C8C"/>
                </a:solidFill>
                <a:effectLst/>
              </a:rPr>
              <a:t>predit</a:t>
            </a:r>
            <a:r>
              <a:rPr lang="en-GB" altLang="zh-CN" sz="1400" i="1" dirty="0">
                <a:solidFill>
                  <a:srgbClr val="8C8C8C"/>
                </a:solidFill>
                <a:effectLst/>
              </a:rPr>
              <a:t>()</a:t>
            </a:r>
            <a:br>
              <a:rPr lang="en-GB" altLang="zh-CN" sz="1400" i="1" dirty="0">
                <a:solidFill>
                  <a:srgbClr val="8C8C8C"/>
                </a:solidFill>
                <a:effectLst/>
              </a:rPr>
            </a:br>
            <a:r>
              <a:rPr lang="en-GB" altLang="zh-CN" sz="14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400" dirty="0" err="1"/>
              <a:t>myres</a:t>
            </a:r>
            <a:r>
              <a:rPr lang="en-GB" altLang="zh-CN" sz="1400" dirty="0"/>
              <a:t> = </a:t>
            </a:r>
            <a:r>
              <a:rPr lang="en-GB" altLang="zh-CN" sz="1400" dirty="0" err="1"/>
              <a:t>estimator.predict</a:t>
            </a:r>
            <a:r>
              <a:rPr lang="en-GB" altLang="zh-CN" sz="1400" dirty="0"/>
              <a:t>([[</a:t>
            </a:r>
            <a:r>
              <a:rPr lang="en-GB" altLang="zh-CN" sz="1400" dirty="0">
                <a:solidFill>
                  <a:srgbClr val="1750EB"/>
                </a:solidFill>
                <a:effectLst/>
              </a:rPr>
              <a:t>176</a:t>
            </a:r>
            <a:r>
              <a:rPr lang="en-GB" altLang="zh-CN" sz="1400" dirty="0"/>
              <a:t>]])</a:t>
            </a:r>
            <a:br>
              <a:rPr lang="en-GB" altLang="zh-CN" sz="1400" dirty="0"/>
            </a:br>
            <a:r>
              <a:rPr lang="en-GB" altLang="zh-CN" sz="1400" dirty="0"/>
              <a:t>    </a:t>
            </a:r>
            <a:r>
              <a:rPr lang="en-GB" altLang="zh-CN" sz="1400" dirty="0">
                <a:solidFill>
                  <a:srgbClr val="000080"/>
                </a:solidFill>
                <a:effectLst/>
              </a:rPr>
              <a:t>print</a:t>
            </a:r>
            <a:r>
              <a:rPr lang="en-GB" altLang="zh-CN" sz="1400" dirty="0"/>
              <a:t>(</a:t>
            </a:r>
            <a:r>
              <a:rPr lang="en-GB" altLang="zh-CN" sz="1400" dirty="0">
                <a:solidFill>
                  <a:srgbClr val="067D17"/>
                </a:solidFill>
                <a:effectLst/>
              </a:rPr>
              <a:t>'</a:t>
            </a:r>
            <a:r>
              <a:rPr lang="en-GB" altLang="zh-CN" sz="1400" dirty="0" err="1">
                <a:solidFill>
                  <a:srgbClr val="067D17"/>
                </a:solidFill>
                <a:effectLst/>
              </a:rPr>
              <a:t>myres</a:t>
            </a:r>
            <a:r>
              <a:rPr lang="en-GB" altLang="zh-CN" sz="1400" dirty="0">
                <a:solidFill>
                  <a:srgbClr val="067D17"/>
                </a:solidFill>
                <a:effectLst/>
              </a:rPr>
              <a:t>--&gt;'</a:t>
            </a:r>
            <a:r>
              <a:rPr lang="en-GB" altLang="zh-CN" sz="1400" dirty="0"/>
              <a:t>, </a:t>
            </a:r>
            <a:r>
              <a:rPr lang="en-GB" altLang="zh-CN" sz="1400" dirty="0" err="1"/>
              <a:t>myres</a:t>
            </a:r>
            <a:r>
              <a:rPr lang="en-GB" altLang="zh-CN" sz="1400" dirty="0"/>
              <a:t>) </a:t>
            </a:r>
            <a:br>
              <a:rPr lang="en-GB" altLang="zh-CN" sz="1400" dirty="0">
                <a:solidFill>
                  <a:srgbClr val="0033B3"/>
                </a:solidFill>
                <a:effectLst/>
              </a:rPr>
            </a:br>
            <a:endParaRPr lang="en-US" altLang="zh-CN" sz="1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7017271" cy="517190"/>
          </a:xfrm>
        </p:spPr>
        <p:txBody>
          <a:bodyPr/>
          <a:lstStyle/>
          <a:p>
            <a:r>
              <a:rPr kumimoji="1" lang="zh-CN" altLang="en-US" dirty="0">
                <a:solidFill>
                  <a:srgbClr val="595959"/>
                </a:solidFill>
              </a:rPr>
              <a:t>线性回归的求解方法</a:t>
            </a:r>
            <a:endParaRPr kumimoji="1" lang="zh-CN" altLang="en-US" dirty="0">
              <a:solidFill>
                <a:srgbClr val="595959"/>
              </a:solidFill>
            </a:endParaRPr>
          </a:p>
        </p:txBody>
      </p:sp>
      <p:sp>
        <p:nvSpPr>
          <p:cNvPr id="22" name="三角形 21"/>
          <p:cNvSpPr/>
          <p:nvPr/>
        </p:nvSpPr>
        <p:spPr>
          <a:xfrm rot="2651319">
            <a:off x="851566" y="5754540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841503" y="1324407"/>
            <a:ext cx="7677091" cy="424512"/>
          </a:xfrm>
        </p:spPr>
        <p:txBody>
          <a:bodyPr/>
          <a:lstStyle/>
          <a:p>
            <a:r>
              <a:rPr lang="zh-CN" altLang="en-US" dirty="0"/>
              <a:t>       通过线性回归</a:t>
            </a:r>
            <a:r>
              <a:rPr lang="en-US" altLang="zh-CN" dirty="0"/>
              <a:t>API</a:t>
            </a:r>
            <a:r>
              <a:rPr lang="zh-CN" altLang="en-US" dirty="0"/>
              <a:t>可快速的找到拟合结果</a:t>
            </a:r>
            <a:r>
              <a:rPr lang="zh-CN" altLang="en-US" dirty="0">
                <a:solidFill>
                  <a:srgbClr val="AD2A26"/>
                </a:solidFill>
              </a:rPr>
              <a:t>，那是怎么求解的呢？</a:t>
            </a:r>
            <a:endParaRPr lang="zh-CN" altLang="en-US" dirty="0">
              <a:solidFill>
                <a:srgbClr val="AD2A26"/>
              </a:solidFill>
            </a:endParaRPr>
          </a:p>
        </p:txBody>
      </p:sp>
      <p:cxnSp>
        <p:nvCxnSpPr>
          <p:cNvPr id="6" name="直线箭头连接符 5"/>
          <p:cNvCxnSpPr/>
          <p:nvPr/>
        </p:nvCxnSpPr>
        <p:spPr>
          <a:xfrm>
            <a:off x="1130705" y="5565059"/>
            <a:ext cx="6788737" cy="14175"/>
          </a:xfrm>
          <a:prstGeom prst="straightConnector1">
            <a:avLst/>
          </a:prstGeom>
          <a:ln w="539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箭头连接符 6"/>
          <p:cNvCxnSpPr/>
          <p:nvPr/>
        </p:nvCxnSpPr>
        <p:spPr>
          <a:xfrm flipV="1">
            <a:off x="1147837" y="2130158"/>
            <a:ext cx="1" cy="3443257"/>
          </a:xfrm>
          <a:prstGeom prst="straightConnector1">
            <a:avLst/>
          </a:prstGeom>
          <a:ln w="539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2"/>
          <p:cNvSpPr txBox="1"/>
          <p:nvPr/>
        </p:nvSpPr>
        <p:spPr>
          <a:xfrm>
            <a:off x="7111174" y="5131891"/>
            <a:ext cx="1198682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身高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占位符 2"/>
          <p:cNvSpPr txBox="1"/>
          <p:nvPr/>
        </p:nvSpPr>
        <p:spPr>
          <a:xfrm>
            <a:off x="1147837" y="1849474"/>
            <a:ext cx="879847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体重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Y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2" name="直线连接符 11"/>
          <p:cNvCxnSpPr/>
          <p:nvPr/>
        </p:nvCxnSpPr>
        <p:spPr>
          <a:xfrm flipV="1">
            <a:off x="698087" y="2563129"/>
            <a:ext cx="7030064" cy="1571674"/>
          </a:xfrm>
          <a:prstGeom prst="line">
            <a:avLst/>
          </a:prstGeom>
          <a:ln w="34925">
            <a:solidFill>
              <a:srgbClr val="AD2A2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/>
          <p:cNvGrpSpPr/>
          <p:nvPr/>
        </p:nvGrpSpPr>
        <p:grpSpPr>
          <a:xfrm>
            <a:off x="1376272" y="2771810"/>
            <a:ext cx="6078187" cy="2510565"/>
            <a:chOff x="1376272" y="2771810"/>
            <a:chExt cx="6078187" cy="2510565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3026" y="3084870"/>
              <a:ext cx="713495" cy="2091449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092217" y="3598605"/>
              <a:ext cx="683267" cy="1622382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454" y="2771810"/>
              <a:ext cx="1226005" cy="2421907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903818" y="3459946"/>
              <a:ext cx="875725" cy="1716374"/>
            </a:xfrm>
            <a:prstGeom prst="rect">
              <a:avLst/>
            </a:pr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76272" y="4001728"/>
              <a:ext cx="518783" cy="120942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0904" y="2860468"/>
              <a:ext cx="826278" cy="2421907"/>
            </a:xfrm>
            <a:prstGeom prst="rect">
              <a:avLst/>
            </a:prstGeom>
          </p:spPr>
        </p:pic>
      </p:grpSp>
      <p:sp>
        <p:nvSpPr>
          <p:cNvPr id="5" name="椭圆 4"/>
          <p:cNvSpPr/>
          <p:nvPr/>
        </p:nvSpPr>
        <p:spPr>
          <a:xfrm>
            <a:off x="5633717" y="3054688"/>
            <a:ext cx="98424" cy="145784"/>
          </a:xfrm>
          <a:prstGeom prst="ellipse">
            <a:avLst/>
          </a:prstGeom>
          <a:solidFill>
            <a:srgbClr val="AD2A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569691" y="4018518"/>
            <a:ext cx="98424" cy="14578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321347" y="3554199"/>
            <a:ext cx="98424" cy="14578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419499" y="3459946"/>
            <a:ext cx="98424" cy="14578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439008" y="3144785"/>
            <a:ext cx="98424" cy="14578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6831624" y="2714684"/>
            <a:ext cx="98424" cy="14578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cxnSp>
        <p:nvCxnSpPr>
          <p:cNvPr id="19" name="直线连接符 18"/>
          <p:cNvCxnSpPr/>
          <p:nvPr/>
        </p:nvCxnSpPr>
        <p:spPr>
          <a:xfrm flipV="1">
            <a:off x="841504" y="1681680"/>
            <a:ext cx="4978110" cy="2867073"/>
          </a:xfrm>
          <a:prstGeom prst="line">
            <a:avLst/>
          </a:prstGeom>
          <a:ln w="2222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/>
          <p:cNvCxnSpPr/>
          <p:nvPr/>
        </p:nvCxnSpPr>
        <p:spPr>
          <a:xfrm flipV="1">
            <a:off x="710880" y="3134005"/>
            <a:ext cx="7017271" cy="600213"/>
          </a:xfrm>
          <a:prstGeom prst="line">
            <a:avLst/>
          </a:prstGeom>
          <a:ln w="2222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图片 51" descr="01 (106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7776" y="3429000"/>
            <a:ext cx="1197717" cy="1197717"/>
          </a:xfrm>
          <a:prstGeom prst="rect">
            <a:avLst/>
          </a:prstGeom>
        </p:spPr>
      </p:pic>
      <p:sp>
        <p:nvSpPr>
          <p:cNvPr id="16" name="文本占位符 2"/>
          <p:cNvSpPr txBox="1"/>
          <p:nvPr/>
        </p:nvSpPr>
        <p:spPr>
          <a:xfrm>
            <a:off x="8518597" y="2535574"/>
            <a:ext cx="2962523" cy="1750784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如何学习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数据分布规律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？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如何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找到最优解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？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AD2A26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6743576" cy="517190"/>
          </a:xfrm>
        </p:spPr>
        <p:txBody>
          <a:bodyPr/>
          <a:lstStyle/>
          <a:p>
            <a:r>
              <a:rPr kumimoji="1" lang="zh-CN" altLang="en-US" dirty="0">
                <a:solidFill>
                  <a:srgbClr val="595959"/>
                </a:solidFill>
              </a:rPr>
              <a:t>损失函数</a:t>
            </a:r>
            <a:endParaRPr kumimoji="1" lang="zh-CN" altLang="en-US" dirty="0">
              <a:solidFill>
                <a:srgbClr val="595959"/>
              </a:solidFill>
            </a:endParaRPr>
          </a:p>
        </p:txBody>
      </p:sp>
      <p:sp>
        <p:nvSpPr>
          <p:cNvPr id="22" name="三角形 21"/>
          <p:cNvSpPr/>
          <p:nvPr/>
        </p:nvSpPr>
        <p:spPr>
          <a:xfrm rot="2651319">
            <a:off x="851566" y="5754540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841504" y="1292883"/>
            <a:ext cx="6612952" cy="49957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需要设置一个</a:t>
            </a:r>
            <a:r>
              <a:rPr lang="zh-CN" altLang="en-US" dirty="0">
                <a:solidFill>
                  <a:srgbClr val="AD2A26"/>
                </a:solidFill>
              </a:rPr>
              <a:t>评判标准</a:t>
            </a:r>
            <a:endParaRPr lang="en-US" altLang="zh-CN" dirty="0">
              <a:solidFill>
                <a:srgbClr val="AD2A26"/>
              </a:solidFill>
            </a:endParaRPr>
          </a:p>
          <a:p>
            <a:pPr marL="1276350" lvl="1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6" name="直线箭头连接符 5"/>
          <p:cNvCxnSpPr/>
          <p:nvPr/>
        </p:nvCxnSpPr>
        <p:spPr>
          <a:xfrm>
            <a:off x="1130705" y="5565059"/>
            <a:ext cx="6788737" cy="14175"/>
          </a:xfrm>
          <a:prstGeom prst="straightConnector1">
            <a:avLst/>
          </a:prstGeom>
          <a:ln w="539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箭头连接符 6"/>
          <p:cNvCxnSpPr/>
          <p:nvPr/>
        </p:nvCxnSpPr>
        <p:spPr>
          <a:xfrm flipV="1">
            <a:off x="1147837" y="2130158"/>
            <a:ext cx="1" cy="3443257"/>
          </a:xfrm>
          <a:prstGeom prst="straightConnector1">
            <a:avLst/>
          </a:prstGeom>
          <a:ln w="539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2"/>
          <p:cNvSpPr txBox="1"/>
          <p:nvPr/>
        </p:nvSpPr>
        <p:spPr>
          <a:xfrm>
            <a:off x="7111174" y="5131891"/>
            <a:ext cx="1198682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身高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占位符 2"/>
          <p:cNvSpPr txBox="1"/>
          <p:nvPr/>
        </p:nvSpPr>
        <p:spPr>
          <a:xfrm>
            <a:off x="1147837" y="1849474"/>
            <a:ext cx="879847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体重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Y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2" name="直线连接符 11"/>
          <p:cNvCxnSpPr/>
          <p:nvPr/>
        </p:nvCxnSpPr>
        <p:spPr>
          <a:xfrm flipV="1">
            <a:off x="698087" y="2714684"/>
            <a:ext cx="6330394" cy="1420119"/>
          </a:xfrm>
          <a:prstGeom prst="line">
            <a:avLst/>
          </a:prstGeom>
          <a:ln w="34925">
            <a:solidFill>
              <a:srgbClr val="AD2A2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5641466" y="3116680"/>
            <a:ext cx="98424" cy="1457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569691" y="4018518"/>
            <a:ext cx="98424" cy="14578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321347" y="3554199"/>
            <a:ext cx="98424" cy="14578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419499" y="3459946"/>
            <a:ext cx="98424" cy="14578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439008" y="3005303"/>
            <a:ext cx="98424" cy="14578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6831624" y="2714684"/>
            <a:ext cx="98424" cy="14578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cxnSp>
        <p:nvCxnSpPr>
          <p:cNvPr id="19" name="直线连接符 18"/>
          <p:cNvCxnSpPr/>
          <p:nvPr/>
        </p:nvCxnSpPr>
        <p:spPr>
          <a:xfrm flipV="1">
            <a:off x="841504" y="1681680"/>
            <a:ext cx="4978110" cy="2867073"/>
          </a:xfrm>
          <a:prstGeom prst="line">
            <a:avLst/>
          </a:prstGeom>
          <a:ln w="2222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/>
          <p:cNvCxnSpPr/>
          <p:nvPr/>
        </p:nvCxnSpPr>
        <p:spPr>
          <a:xfrm flipV="1">
            <a:off x="710880" y="3290569"/>
            <a:ext cx="6120744" cy="443649"/>
          </a:xfrm>
          <a:prstGeom prst="line">
            <a:avLst/>
          </a:prstGeom>
          <a:ln w="2222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左大括号 24"/>
          <p:cNvSpPr/>
          <p:nvPr/>
        </p:nvSpPr>
        <p:spPr>
          <a:xfrm>
            <a:off x="4384765" y="3093433"/>
            <a:ext cx="98424" cy="197136"/>
          </a:xfrm>
          <a:prstGeom prst="leftBrac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3" name="文本占位符 2"/>
          <p:cNvSpPr txBox="1"/>
          <p:nvPr/>
        </p:nvSpPr>
        <p:spPr>
          <a:xfrm>
            <a:off x="4494372" y="2747058"/>
            <a:ext cx="1055070" cy="385421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点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4" name="文本占位符 2"/>
          <p:cNvSpPr txBox="1"/>
          <p:nvPr/>
        </p:nvSpPr>
        <p:spPr>
          <a:xfrm>
            <a:off x="5659355" y="2952183"/>
            <a:ext cx="1055070" cy="385421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点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5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7" name="左大括号 36"/>
          <p:cNvSpPr/>
          <p:nvPr/>
        </p:nvSpPr>
        <p:spPr>
          <a:xfrm>
            <a:off x="5583297" y="3005613"/>
            <a:ext cx="98424" cy="197136"/>
          </a:xfrm>
          <a:prstGeom prst="leftBrac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9" name="右大括号 38"/>
          <p:cNvSpPr/>
          <p:nvPr/>
        </p:nvSpPr>
        <p:spPr>
          <a:xfrm>
            <a:off x="4440162" y="2447259"/>
            <a:ext cx="142648" cy="596191"/>
          </a:xfrm>
          <a:prstGeom prst="rightBrace">
            <a:avLst/>
          </a:prstGeom>
          <a:ln w="158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0" name="右大括号 39"/>
          <p:cNvSpPr/>
          <p:nvPr/>
        </p:nvSpPr>
        <p:spPr>
          <a:xfrm>
            <a:off x="5700134" y="1739911"/>
            <a:ext cx="154560" cy="1410288"/>
          </a:xfrm>
          <a:prstGeom prst="rightBrace">
            <a:avLst/>
          </a:prstGeom>
          <a:ln w="158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1" name="文本占位符 2"/>
          <p:cNvSpPr txBox="1"/>
          <p:nvPr/>
        </p:nvSpPr>
        <p:spPr>
          <a:xfrm>
            <a:off x="7635056" y="1611492"/>
            <a:ext cx="4114768" cy="1232781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dirty="0">
                <a:solidFill>
                  <a:prstClr val="black"/>
                </a:solidFill>
              </a:rPr>
              <a:t>1.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误差概念：用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预测值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y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–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真实值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y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就是误差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3" name="文本占位符 2"/>
          <p:cNvSpPr txBox="1"/>
          <p:nvPr/>
        </p:nvSpPr>
        <p:spPr>
          <a:xfrm>
            <a:off x="7635056" y="2243451"/>
            <a:ext cx="4828340" cy="1743529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dirty="0">
                <a:solidFill>
                  <a:prstClr val="black"/>
                </a:solidFill>
              </a:rPr>
              <a:t>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、损失函数：衡量每个样本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预测值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与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真实值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效果的函数，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也叫代价函数、成本函数、目标函数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1400" dirty="0">
                <a:solidFill>
                  <a:prstClr val="black"/>
                </a:solidFill>
              </a:rPr>
              <a:t>3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、“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红色直线能更好的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拟合所有点”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也就是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误差最小；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误差和最小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AD2A26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AD2A26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5" name="文本占位符 2"/>
          <p:cNvSpPr txBox="1"/>
          <p:nvPr/>
        </p:nvSpPr>
        <p:spPr>
          <a:xfrm>
            <a:off x="3419499" y="5922350"/>
            <a:ext cx="5730100" cy="46955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如何求损失函数误差最小呢？也就是损失函数的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最优解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？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2763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5208139" cy="517190"/>
          </a:xfrm>
        </p:spPr>
        <p:txBody>
          <a:bodyPr/>
          <a:lstStyle/>
          <a:p>
            <a:r>
              <a:rPr kumimoji="1" lang="zh-CN" altLang="en-US" dirty="0">
                <a:solidFill>
                  <a:srgbClr val="595959"/>
                </a:solidFill>
              </a:rPr>
              <a:t>损失函数</a:t>
            </a:r>
            <a:endParaRPr kumimoji="1" lang="zh-CN" altLang="en-US" dirty="0">
              <a:solidFill>
                <a:srgbClr val="595959"/>
              </a:solidFill>
            </a:endParaRPr>
          </a:p>
        </p:txBody>
      </p:sp>
      <p:sp>
        <p:nvSpPr>
          <p:cNvPr id="22" name="三角形 21"/>
          <p:cNvSpPr/>
          <p:nvPr/>
        </p:nvSpPr>
        <p:spPr>
          <a:xfrm rot="2651319">
            <a:off x="851566" y="5754540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841504" y="1292883"/>
            <a:ext cx="6612952" cy="49957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损失函数数学</a:t>
            </a:r>
            <a:r>
              <a:rPr lang="zh-CN" altLang="en-US" dirty="0">
                <a:solidFill>
                  <a:srgbClr val="AD2A26"/>
                </a:solidFill>
              </a:rPr>
              <a:t>如何表达</a:t>
            </a:r>
            <a:r>
              <a:rPr lang="zh-CN" altLang="en-US" dirty="0">
                <a:solidFill>
                  <a:schemeClr val="tx1"/>
                </a:solidFill>
              </a:rPr>
              <a:t>呢？又如何求损失函数的</a:t>
            </a:r>
            <a:r>
              <a:rPr lang="zh-CN" altLang="en-US" dirty="0">
                <a:solidFill>
                  <a:srgbClr val="AD2A26"/>
                </a:solidFill>
              </a:rPr>
              <a:t>最小值</a:t>
            </a:r>
            <a:r>
              <a:rPr lang="zh-CN" altLang="en-US" dirty="0">
                <a:solidFill>
                  <a:schemeClr val="tx1"/>
                </a:solidFill>
              </a:rPr>
              <a:t>呢？</a:t>
            </a:r>
            <a:endParaRPr lang="en-US" altLang="zh-CN" dirty="0">
              <a:solidFill>
                <a:schemeClr val="tx1"/>
              </a:solidFill>
            </a:endParaRPr>
          </a:p>
          <a:p>
            <a:pPr marL="1276350" lvl="1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6" name="直线箭头连接符 5"/>
          <p:cNvCxnSpPr/>
          <p:nvPr/>
        </p:nvCxnSpPr>
        <p:spPr>
          <a:xfrm>
            <a:off x="1130705" y="5565059"/>
            <a:ext cx="6788737" cy="14175"/>
          </a:xfrm>
          <a:prstGeom prst="straightConnector1">
            <a:avLst/>
          </a:prstGeom>
          <a:ln w="539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箭头连接符 6"/>
          <p:cNvCxnSpPr/>
          <p:nvPr/>
        </p:nvCxnSpPr>
        <p:spPr>
          <a:xfrm flipV="1">
            <a:off x="1147837" y="2130158"/>
            <a:ext cx="1" cy="3443257"/>
          </a:xfrm>
          <a:prstGeom prst="straightConnector1">
            <a:avLst/>
          </a:prstGeom>
          <a:ln w="539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2"/>
          <p:cNvSpPr txBox="1"/>
          <p:nvPr/>
        </p:nvSpPr>
        <p:spPr>
          <a:xfrm>
            <a:off x="7121856" y="5543803"/>
            <a:ext cx="1198682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身高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占位符 2"/>
          <p:cNvSpPr txBox="1"/>
          <p:nvPr/>
        </p:nvSpPr>
        <p:spPr>
          <a:xfrm>
            <a:off x="1147837" y="1849474"/>
            <a:ext cx="879847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体重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Y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2" name="直线连接符 11"/>
          <p:cNvCxnSpPr/>
          <p:nvPr/>
        </p:nvCxnSpPr>
        <p:spPr>
          <a:xfrm flipV="1">
            <a:off x="698087" y="2714684"/>
            <a:ext cx="6330394" cy="1420119"/>
          </a:xfrm>
          <a:prstGeom prst="line">
            <a:avLst/>
          </a:prstGeom>
          <a:ln w="34925">
            <a:solidFill>
              <a:srgbClr val="AD2A2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5641466" y="3116680"/>
            <a:ext cx="98424" cy="1457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569691" y="4018518"/>
            <a:ext cx="98424" cy="14578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321347" y="3554199"/>
            <a:ext cx="98424" cy="14578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419499" y="3459946"/>
            <a:ext cx="98424" cy="14578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439008" y="3005303"/>
            <a:ext cx="98424" cy="14578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6831624" y="2714684"/>
            <a:ext cx="98424" cy="14578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cxnSp>
        <p:nvCxnSpPr>
          <p:cNvPr id="19" name="直线连接符 18"/>
          <p:cNvCxnSpPr/>
          <p:nvPr/>
        </p:nvCxnSpPr>
        <p:spPr>
          <a:xfrm flipV="1">
            <a:off x="841504" y="1681680"/>
            <a:ext cx="4978110" cy="2867073"/>
          </a:xfrm>
          <a:prstGeom prst="line">
            <a:avLst/>
          </a:prstGeom>
          <a:ln w="2222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/>
          <p:cNvCxnSpPr/>
          <p:nvPr/>
        </p:nvCxnSpPr>
        <p:spPr>
          <a:xfrm flipV="1">
            <a:off x="710880" y="3290569"/>
            <a:ext cx="6120744" cy="443649"/>
          </a:xfrm>
          <a:prstGeom prst="line">
            <a:avLst/>
          </a:prstGeom>
          <a:ln w="2222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左大括号 24"/>
          <p:cNvSpPr/>
          <p:nvPr/>
        </p:nvSpPr>
        <p:spPr>
          <a:xfrm>
            <a:off x="4384765" y="3093433"/>
            <a:ext cx="98424" cy="197136"/>
          </a:xfrm>
          <a:prstGeom prst="leftBrac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3" name="文本占位符 2"/>
          <p:cNvSpPr txBox="1"/>
          <p:nvPr/>
        </p:nvSpPr>
        <p:spPr>
          <a:xfrm>
            <a:off x="4494372" y="2747058"/>
            <a:ext cx="1055070" cy="385421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点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4" name="文本占位符 2"/>
          <p:cNvSpPr txBox="1"/>
          <p:nvPr/>
        </p:nvSpPr>
        <p:spPr>
          <a:xfrm>
            <a:off x="5659355" y="2952183"/>
            <a:ext cx="1055070" cy="385421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点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5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7" name="左大括号 36"/>
          <p:cNvSpPr/>
          <p:nvPr/>
        </p:nvSpPr>
        <p:spPr>
          <a:xfrm>
            <a:off x="5583297" y="3005613"/>
            <a:ext cx="98424" cy="197136"/>
          </a:xfrm>
          <a:prstGeom prst="leftBrac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9" name="右大括号 38"/>
          <p:cNvSpPr/>
          <p:nvPr/>
        </p:nvSpPr>
        <p:spPr>
          <a:xfrm>
            <a:off x="4440162" y="2447259"/>
            <a:ext cx="142648" cy="596191"/>
          </a:xfrm>
          <a:prstGeom prst="rightBrace">
            <a:avLst/>
          </a:prstGeom>
          <a:ln w="158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0" name="右大括号 39"/>
          <p:cNvSpPr/>
          <p:nvPr/>
        </p:nvSpPr>
        <p:spPr>
          <a:xfrm>
            <a:off x="5637072" y="1792461"/>
            <a:ext cx="142645" cy="1183653"/>
          </a:xfrm>
          <a:prstGeom prst="rightBrace">
            <a:avLst/>
          </a:prstGeom>
          <a:ln w="158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09293" y="1098574"/>
            <a:ext cx="2234870" cy="207257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占位符 2"/>
              <p:cNvSpPr txBox="1"/>
              <p:nvPr/>
            </p:nvSpPr>
            <p:spPr>
              <a:xfrm>
                <a:off x="4028339" y="3673052"/>
                <a:ext cx="6612949" cy="688619"/>
              </a:xfrm>
              <a:prstGeom prst="rect">
                <a:avLst/>
              </a:prstGeom>
            </p:spPr>
            <p:txBody>
              <a:bodyPr/>
              <a:lstStyle>
                <a:lvl1pPr marL="0" indent="0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defRPr>
                </a:lvl1pPr>
                <a:lvl2pPr marL="990600" indent="-3810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2pPr>
                <a:lvl3pPr marL="15240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65"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3pPr>
                <a:lvl4pPr marL="21336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8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4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20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6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假设线性方程式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y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=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AD2A26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kx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D2A26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D2A26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+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D2A26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D2A26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b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D2A26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，每个样本的（真实值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-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预测值）来形成损失函数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损失函数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L(k,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b)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=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12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160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56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0" lang="zh-CN" alt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+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166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60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0" lang="zh-CN" alt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kumimoji="0" lang="zh-CN" altLang="en-U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altLang="zh-CN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+</m:t>
                    </m:r>
                    <m:r>
                      <a:rPr kumimoji="0" lang="en-US" altLang="zh-CN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172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65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0" lang="zh-CN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+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            </a:t>
                </a:r>
                <a14:m>
                  <m:oMath xmlns:m="http://schemas.openxmlformats.org/officeDocument/2006/math">
                    <m:r>
                      <a:rPr kumimoji="0" lang="en-US" altLang="zh-CN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174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0" lang="zh-CN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+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180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56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0" lang="zh-CN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求此损失函数小值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mc:Choice>
        <mc:Fallback>
          <p:sp>
            <p:nvSpPr>
              <p:cNvPr id="17" name="文本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339" y="3673052"/>
                <a:ext cx="6612949" cy="688619"/>
              </a:xfrm>
              <a:prstGeom prst="rect">
                <a:avLst/>
              </a:prstGeom>
              <a:blipFill rotWithShape="1">
                <a:blip r:embed="rId2"/>
                <a:stretch>
                  <a:fillRect l="-8" t="-31" r="9" b="-1020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占位符 2"/>
          <p:cNvSpPr txBox="1"/>
          <p:nvPr/>
        </p:nvSpPr>
        <p:spPr>
          <a:xfrm>
            <a:off x="4060090" y="4816178"/>
            <a:ext cx="6788731" cy="73263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损失函数是关于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k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的函数，展开会变成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二元二次方程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200" dirty="0">
                <a:solidFill>
                  <a:prstClr val="black"/>
                </a:solidFill>
              </a:rPr>
              <a:t>为简化计算，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先固定截距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r>
              <a:rPr lang="en-US" altLang="zh-CN" sz="1200" dirty="0">
                <a:solidFill>
                  <a:prstClr val="black"/>
                </a:solidFill>
              </a:rPr>
              <a:t>,x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=0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时，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可设置成一个负值，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固定成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-100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2A26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占位符 2"/>
              <p:cNvSpPr txBox="1"/>
              <p:nvPr/>
            </p:nvSpPr>
            <p:spPr>
              <a:xfrm>
                <a:off x="4026067" y="5939722"/>
                <a:ext cx="7102447" cy="676250"/>
              </a:xfrm>
              <a:prstGeom prst="rect">
                <a:avLst/>
              </a:prstGeom>
            </p:spPr>
            <p:txBody>
              <a:bodyPr/>
              <a:lstStyle>
                <a:lvl1pPr marL="0" indent="0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defRPr>
                </a:lvl1pPr>
                <a:lvl2pPr marL="990600" indent="-3810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2pPr>
                <a:lvl3pPr marL="15240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65"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3pPr>
                <a:lvl4pPr marL="21336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8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4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20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6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损失函数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L(k,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D2A26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b=-100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)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=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12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160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0" lang="zh-CN" alt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100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56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0" lang="zh-CN" alt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+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16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0" lang="zh-CN" alt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100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60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0" lang="zh-CN" alt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kumimoji="0" lang="zh-CN" altLang="en-U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altLang="zh-CN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endParaRPr kumimoji="0" lang="en-US" altLang="zh-CN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</a:t>
                </a:r>
                <a14:m>
                  <m:oMath xmlns:m="http://schemas.openxmlformats.org/officeDocument/2006/math">
                    <m:r>
                      <a:rPr kumimoji="0" lang="en-US" altLang="zh-CN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172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0" lang="zh-CN" alt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100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65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0" lang="zh-CN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+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174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0" lang="zh-CN" alt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100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58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0" lang="zh-CN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+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80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0" lang="zh-CN" alt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100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56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0" lang="zh-CN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mc:Choice>
        <mc:Fallback>
          <p:sp>
            <p:nvSpPr>
              <p:cNvPr id="20" name="文本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067" y="5939722"/>
                <a:ext cx="7102447" cy="676250"/>
              </a:xfrm>
              <a:prstGeom prst="rect">
                <a:avLst/>
              </a:prstGeom>
              <a:blipFill rotWithShape="1">
                <a:blip r:embed="rId3"/>
                <a:stretch>
                  <a:fillRect l="-2" t="-84" r="2" b="-65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 descr="01 (134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045190" y="5058410"/>
            <a:ext cx="1729105" cy="172910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7233071" cy="517190"/>
          </a:xfrm>
        </p:spPr>
        <p:txBody>
          <a:bodyPr/>
          <a:lstStyle/>
          <a:p>
            <a:r>
              <a:rPr kumimoji="1" lang="zh-CN" altLang="en-US" dirty="0">
                <a:solidFill>
                  <a:srgbClr val="595959"/>
                </a:solidFill>
              </a:rPr>
              <a:t>求损失函数最小值（求损失函数最优解）</a:t>
            </a:r>
            <a:endParaRPr kumimoji="1" lang="zh-CN" altLang="en-US" dirty="0">
              <a:solidFill>
                <a:srgbClr val="595959"/>
              </a:solidFill>
            </a:endParaRPr>
          </a:p>
        </p:txBody>
      </p:sp>
      <p:sp>
        <p:nvSpPr>
          <p:cNvPr id="4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841504" y="1292883"/>
            <a:ext cx="5834589" cy="49957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当损失函数取</a:t>
            </a:r>
            <a:r>
              <a:rPr lang="zh-CN" altLang="en-US" dirty="0">
                <a:solidFill>
                  <a:srgbClr val="AD2A26"/>
                </a:solidFill>
              </a:rPr>
              <a:t>最小值时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zh-CN" altLang="en-US" dirty="0">
                <a:solidFill>
                  <a:srgbClr val="AD2A26"/>
                </a:solidFill>
              </a:rPr>
              <a:t>得到</a:t>
            </a:r>
            <a:r>
              <a:rPr lang="en-US" altLang="zh-CN" dirty="0">
                <a:solidFill>
                  <a:srgbClr val="AD2A26"/>
                </a:solidFill>
              </a:rPr>
              <a:t>k</a:t>
            </a:r>
            <a:r>
              <a:rPr lang="zh-CN" altLang="en-US" dirty="0">
                <a:solidFill>
                  <a:srgbClr val="AD2A26"/>
                </a:solidFill>
              </a:rPr>
              <a:t>就是最优解</a:t>
            </a:r>
            <a:endParaRPr lang="zh-CN" altLang="en-US" dirty="0">
              <a:solidFill>
                <a:srgbClr val="AD2A26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占位符 2"/>
              <p:cNvSpPr txBox="1"/>
              <p:nvPr/>
            </p:nvSpPr>
            <p:spPr>
              <a:xfrm>
                <a:off x="841504" y="1810073"/>
                <a:ext cx="7102447" cy="499578"/>
              </a:xfrm>
              <a:prstGeom prst="rect">
                <a:avLst/>
              </a:prstGeom>
            </p:spPr>
            <p:txBody>
              <a:bodyPr/>
              <a:lstStyle>
                <a:lvl1pPr marL="0" indent="0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defRPr>
                </a:lvl1pPr>
                <a:lvl2pPr marL="990600" indent="-3810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2pPr>
                <a:lvl3pPr marL="15240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65"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3pPr>
                <a:lvl4pPr marL="21336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8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4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20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6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损失函数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L(k,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b=-100)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=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</a:t>
                </a:r>
                <a14:m>
                  <m:oMath xmlns:m="http://schemas.openxmlformats.org/officeDocument/2006/math">
                    <m:r>
                      <a:rPr kumimoji="0" lang="en-US" altLang="zh-CN" sz="12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160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+(−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100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)−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56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0" lang="zh-CN" alt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+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166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+(−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100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)−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60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0" lang="zh-CN" alt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kumimoji="0" lang="zh-CN" altLang="en-U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altLang="zh-CN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endParaRPr kumimoji="0" lang="en-US" altLang="zh-CN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</a:t>
                </a:r>
                <a14:m>
                  <m:oMath xmlns:m="http://schemas.openxmlformats.org/officeDocument/2006/math">
                    <m:r>
                      <a:rPr kumimoji="0" lang="en-US" altLang="zh-CN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172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+(−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100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)−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65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0" lang="zh-CN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+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174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+(−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100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)−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58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0" lang="zh-CN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+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180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+(−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100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)−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56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0" lang="zh-CN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mc:Choice>
        <mc:Fallback>
          <p:sp>
            <p:nvSpPr>
              <p:cNvPr id="5" name="文本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04" y="1810073"/>
                <a:ext cx="7102447" cy="499578"/>
              </a:xfrm>
              <a:prstGeom prst="rect">
                <a:avLst/>
              </a:prstGeom>
              <a:blipFill rotWithShape="1">
                <a:blip r:embed="rId1"/>
                <a:stretch>
                  <a:fillRect l="-2" t="-65" r="1" b="-848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占位符 2"/>
              <p:cNvSpPr txBox="1"/>
              <p:nvPr/>
            </p:nvSpPr>
            <p:spPr>
              <a:xfrm>
                <a:off x="869920" y="2388669"/>
                <a:ext cx="5806173" cy="499578"/>
              </a:xfrm>
              <a:prstGeom prst="rect">
                <a:avLst/>
              </a:prstGeom>
            </p:spPr>
            <p:txBody>
              <a:bodyPr/>
              <a:lstStyle>
                <a:lvl1pPr marL="0" indent="0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defRPr>
                </a:lvl1pPr>
                <a:lvl2pPr marL="990600" indent="-3810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2pPr>
                <a:lvl3pPr marL="15240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65"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3pPr>
                <a:lvl4pPr marL="21336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8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4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20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6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lang="zh-CN" altLang="en-US" sz="1200" dirty="0">
                    <a:solidFill>
                      <a:prstClr val="black"/>
                    </a:solidFill>
                  </a:rPr>
                  <a:t>                                     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=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12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160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156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0" lang="zh-CN" alt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+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16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160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0" lang="zh-CN" alt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kumimoji="0" lang="zh-CN" altLang="en-U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altLang="zh-CN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endParaRPr kumimoji="0" lang="en-US" altLang="zh-CN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                                        </a:t>
                </a:r>
                <a14:m>
                  <m:oMath xmlns:m="http://schemas.openxmlformats.org/officeDocument/2006/math">
                    <m:r>
                      <a:rPr kumimoji="0" lang="en-US" altLang="zh-CN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172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0" lang="zh-CN" alt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165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0" lang="zh-CN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+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174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0" lang="zh-CN" alt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0" lang="zh-CN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+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80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156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0" lang="zh-CN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mc:Choice>
        <mc:Fallback>
          <p:sp>
            <p:nvSpPr>
              <p:cNvPr id="6" name="文本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920" y="2388669"/>
                <a:ext cx="5806173" cy="499578"/>
              </a:xfrm>
              <a:prstGeom prst="rect">
                <a:avLst/>
              </a:prstGeom>
              <a:blipFill rotWithShape="1">
                <a:blip r:embed="rId2"/>
                <a:stretch>
                  <a:fillRect l="-10" t="-87" r="6" b="-123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占位符 2"/>
              <p:cNvSpPr txBox="1"/>
              <p:nvPr/>
            </p:nvSpPr>
            <p:spPr>
              <a:xfrm>
                <a:off x="882838" y="2959514"/>
                <a:ext cx="7102447" cy="720293"/>
              </a:xfrm>
              <a:prstGeom prst="rect">
                <a:avLst/>
              </a:prstGeom>
            </p:spPr>
            <p:txBody>
              <a:bodyPr/>
              <a:lstStyle>
                <a:lvl1pPr marL="0" indent="0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defRPr>
                </a:lvl1pPr>
                <a:lvl2pPr marL="990600" indent="-3810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2pPr>
                <a:lvl3pPr marL="15240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65"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3pPr>
                <a:lvl4pPr marL="21336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8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4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20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6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lang="zh-CN" altLang="en-US" sz="1200" dirty="0">
                    <a:solidFill>
                      <a:prstClr val="black"/>
                    </a:solidFill>
                  </a:rPr>
                  <a:t>                                     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=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</a:t>
                </a:r>
                <a14:m>
                  <m:oMath xmlns:m="http://schemas.openxmlformats.org/officeDocument/2006/math">
                    <m:r>
                      <a:rPr kumimoji="0" lang="en-US" altLang="zh-CN" sz="12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160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0" lang="zh-CN" alt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kumimoji="0" lang="en-US" altLang="zh-CN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0" lang="en-US" altLang="zh-CN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2</m:t>
                    </m:r>
                    <m:r>
                      <a:rPr kumimoji="0" lang="zh-CN" alt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∗</m:t>
                    </m:r>
                    <m:r>
                      <a:rPr kumimoji="0" lang="en-US" altLang="zh-CN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160</m:t>
                    </m:r>
                    <m:r>
                      <a:rPr kumimoji="0" lang="en-US" altLang="zh-CN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0" lang="zh-CN" alt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156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kumimoji="0" lang="en-US" altLang="zh-CN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+</m:t>
                    </m:r>
                    <m:r>
                      <a:rPr kumimoji="0" lang="en-US" altLang="zh-CN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156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0" lang="zh-CN" alt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zh-CN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kumimoji="0" lang="zh-CN" alt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+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16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160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0" lang="zh-CN" alt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kumimoji="0" lang="zh-CN" altLang="en-U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altLang="zh-CN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kumimoji="0" lang="zh-CN" altLang="en-US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kumimoji="0" lang="en-US" altLang="zh-CN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…</a:t>
                </a:r>
                <a:endParaRPr kumimoji="0" lang="en-US" altLang="zh-CN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lang="zh-CN" altLang="en-US" sz="1200" dirty="0">
                    <a:solidFill>
                      <a:prstClr val="black"/>
                    </a:solidFill>
                  </a:rPr>
                  <a:t>                                     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=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</a:t>
                </a:r>
                <a14:m>
                  <m:oMath xmlns:m="http://schemas.openxmlformats.org/officeDocument/2006/math">
                    <m:r>
                      <a:rPr kumimoji="0" lang="en-US" altLang="zh-CN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1</m:t>
                    </m:r>
                    <m:r>
                      <a:rPr kumimoji="0" lang="en-US" altLang="zh-CN" sz="12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45416</m:t>
                    </m:r>
                    <m:sSup>
                      <m:sSupPr>
                        <m:ctrlPr>
                          <a:rPr kumimoji="0" lang="en-US" altLang="zh-CN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zh-CN" alt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p>
                        <m:r>
                          <a:rPr kumimoji="0" lang="en-US" altLang="zh-CN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0" lang="zh-CN" altLang="en-US" sz="1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altLang="zh-CN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kumimoji="0" lang="en-US" altLang="zh-CN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281671.6</a:t>
                </a:r>
                <a:r>
                  <a:rPr kumimoji="0" lang="zh-CN" altLang="en-US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kumimoji="0" lang="en-US" altLang="zh-CN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k</a:t>
                </a:r>
                <a:r>
                  <a:rPr kumimoji="0" lang="zh-CN" altLang="en-US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</a:t>
                </a:r>
                <a:r>
                  <a:rPr kumimoji="0" lang="en-US" altLang="zh-CN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+</a:t>
                </a:r>
                <a:r>
                  <a:rPr kumimoji="0" lang="zh-CN" altLang="en-US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kumimoji="0" lang="en-US" altLang="zh-CN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136496.32</a:t>
                </a:r>
                <a:r>
                  <a:rPr kumimoji="0" lang="zh-CN" altLang="en-US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</a:t>
                </a:r>
                <a:endParaRPr kumimoji="0" lang="en-US" altLang="zh-CN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mc:Choice>
        <mc:Fallback>
          <p:sp>
            <p:nvSpPr>
              <p:cNvPr id="7" name="文本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838" y="2959514"/>
                <a:ext cx="7102447" cy="720293"/>
              </a:xfrm>
              <a:prstGeom prst="rect">
                <a:avLst/>
              </a:prstGeom>
              <a:blipFill rotWithShape="1">
                <a:blip r:embed="rId3"/>
                <a:stretch>
                  <a:fillRect l="-3" t="-57" r="2" b="-796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占位符 2"/>
          <p:cNvSpPr txBox="1"/>
          <p:nvPr/>
        </p:nvSpPr>
        <p:spPr>
          <a:xfrm>
            <a:off x="946180" y="3856843"/>
            <a:ext cx="5138850" cy="80970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k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-(-281671.6)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(2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*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145416)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0.9685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让损失函数值最小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，就相当于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直线拟合了所有的点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！！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占位符 2"/>
          <p:cNvSpPr txBox="1"/>
          <p:nvPr/>
        </p:nvSpPr>
        <p:spPr>
          <a:xfrm>
            <a:off x="946180" y="4312659"/>
            <a:ext cx="7102447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占位符 2"/>
          <p:cNvSpPr txBox="1"/>
          <p:nvPr/>
        </p:nvSpPr>
        <p:spPr>
          <a:xfrm>
            <a:off x="970837" y="4774640"/>
            <a:ext cx="5138850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截距等于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-100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情况下，最优解，求播仔体重：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y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0.9685x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(-100)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0.9685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*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176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–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100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70.456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9761" y="2161886"/>
            <a:ext cx="2234870" cy="2072579"/>
          </a:xfrm>
          <a:prstGeom prst="rect">
            <a:avLst/>
          </a:prstGeom>
        </p:spPr>
      </p:pic>
      <p:sp>
        <p:nvSpPr>
          <p:cNvPr id="13" name="文本占位符 2"/>
          <p:cNvSpPr txBox="1"/>
          <p:nvPr/>
        </p:nvSpPr>
        <p:spPr>
          <a:xfrm>
            <a:off x="970837" y="5565593"/>
            <a:ext cx="10363773" cy="109140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想求一条直线更好的拟合所有点 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y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k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==&gt;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引入损失函数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衡量预测值和真实值效果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Loss(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k,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==&gt;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通过一个优化方法，求损失函数最小值，得到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K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最优解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625036" y="652717"/>
            <a:ext cx="7228417" cy="5039423"/>
          </a:xfrm>
        </p:spPr>
        <p:txBody>
          <a:bodyPr anchor="t"/>
          <a:lstStyle/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线性回归简介</a:t>
            </a:r>
            <a:endParaRPr lang="en-US" altLang="zh-CN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lang="zh-CN" altLang="en-US" sz="1600" b="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定义、线性回归的分类、应用场景</a:t>
            </a:r>
            <a:endParaRPr lang="en-US" altLang="zh-CN" sz="1600" b="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线性回归问题的求解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线性回归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、损失函数、导数和矩阵、正规方程法、梯度下降算法</a:t>
            </a:r>
            <a:endParaRPr kumimoji="1"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回归模型评估方法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MAE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MSE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RMSE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线性回归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和案例 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线性回归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、案例波士顿房价预测</a:t>
            </a:r>
            <a:endParaRPr kumimoji="1"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欠拟合与过拟合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出现原因、解决方法、</a:t>
            </a: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L1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正则化、</a:t>
            </a: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L2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正则化</a:t>
            </a: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lvl="1">
              <a:lnSpc>
                <a:spcPct val="200000"/>
              </a:lnSpc>
            </a:pPr>
            <a:endParaRPr kumimoji="1" lang="en-US" altLang="zh-CN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6317601" cy="517190"/>
          </a:xfrm>
        </p:spPr>
        <p:txBody>
          <a:bodyPr/>
          <a:lstStyle/>
          <a:p>
            <a:r>
              <a:rPr kumimoji="1" lang="zh-CN" altLang="en-US" dirty="0">
                <a:solidFill>
                  <a:srgbClr val="595959"/>
                </a:solidFill>
              </a:rPr>
              <a:t>损失函数的种类和数学表达</a:t>
            </a:r>
            <a:endParaRPr kumimoji="1" lang="zh-CN" altLang="en-US" dirty="0">
              <a:solidFill>
                <a:srgbClr val="595959"/>
              </a:solidFill>
            </a:endParaRPr>
          </a:p>
        </p:txBody>
      </p:sp>
      <p:sp>
        <p:nvSpPr>
          <p:cNvPr id="22" name="三角形 21"/>
          <p:cNvSpPr/>
          <p:nvPr/>
        </p:nvSpPr>
        <p:spPr>
          <a:xfrm rot="2651319">
            <a:off x="851566" y="5754540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841503" y="1292883"/>
            <a:ext cx="7682384" cy="49957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损失函数用来衡量</a:t>
            </a:r>
            <a:r>
              <a:rPr lang="zh-CN" altLang="en-US" dirty="0">
                <a:solidFill>
                  <a:srgbClr val="AD2A26"/>
                </a:solidFill>
              </a:rPr>
              <a:t>真实值和预测值之间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的差异，为优化参数指明了方向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6350" lvl="1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文本占位符 2"/>
          <p:cNvSpPr txBox="1"/>
          <p:nvPr/>
        </p:nvSpPr>
        <p:spPr>
          <a:xfrm>
            <a:off x="5199721" y="4816514"/>
            <a:ext cx="6612952" cy="779574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2763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占位符 2"/>
              <p:cNvSpPr txBox="1"/>
              <p:nvPr/>
            </p:nvSpPr>
            <p:spPr>
              <a:xfrm>
                <a:off x="1190978" y="4018065"/>
                <a:ext cx="4905021" cy="838925"/>
              </a:xfrm>
              <a:prstGeom prst="rect">
                <a:avLst/>
              </a:prstGeom>
            </p:spPr>
            <p:txBody>
              <a:bodyPr/>
              <a:lstStyle>
                <a:lvl1pPr marL="0" indent="0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defRPr>
                </a:lvl1pPr>
                <a:lvl2pPr marL="990600" indent="-3810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2pPr>
                <a:lvl3pPr marL="15240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65"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3pPr>
                <a:lvl4pPr marL="21336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8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4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20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6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AD2A26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平均绝对误差 </a:t>
                </a:r>
                <a:r>
                  <a:rPr kumimoji="0" lang="en-US" altLang="zh-CN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AD2A26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</a:t>
                </a:r>
                <a:r>
                  <a:rPr kumimoji="0" lang="en-GB" altLang="zh-CN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AD2A26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Mean Absolute Error </a:t>
                </a:r>
                <a:r>
                  <a:rPr kumimoji="0" lang="en-US" altLang="zh-CN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AD2A26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,</a:t>
                </a:r>
                <a:r>
                  <a:rPr kumimoji="0" lang="zh-CN" alt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AD2A26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GB" altLang="zh-CN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AD2A26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MAE</a:t>
                </a:r>
                <a:r>
                  <a:rPr kumimoji="0" lang="en-US" altLang="zh-CN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AD2A26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</a:t>
                </a:r>
                <a:endParaRPr kumimoji="0" lang="en-US" altLang="zh-CN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AD2A26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AD2A26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损失函数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J(w,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b)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kumimoji="0" lang="en-US" altLang="zh-CN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kumimoji="0" lang="en-US" altLang="zh-CN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m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0" lang="zh-CN" alt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zh-CN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0</m:t>
                        </m:r>
                      </m:sub>
                      <m:sup>
                        <m:r>
                          <m:rPr>
                            <m:sty m:val="p"/>
                          </m:rPr>
                          <a:rPr kumimoji="0" lang="en-US" altLang="zh-CN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m</m:t>
                        </m:r>
                      </m:sup>
                      <m:e>
                        <m:d>
                          <m:dPr>
                            <m:begChr m:val="⌈"/>
                            <m:endChr m:val="⌉"/>
                            <m:ctrlPr>
                              <a:rPr kumimoji="0" lang="zh-CN" alt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dPr>
                          <m:e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ℎ</m:t>
                            </m:r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75000"/>
                                            <a:lumOff val="2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75000"/>
                                            <a:lumOff val="2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kumimoji="0" lang="zh-CN" alt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0" lang="zh-CN" alt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75000"/>
                                            <a:lumOff val="2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75000"/>
                                            <a:lumOff val="2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kumimoji="0" lang="en-US" altLang="zh-CN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en-US" altLang="zh-CN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en-US" altLang="zh-CN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en-US" altLang="zh-CN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en-US" altLang="zh-CN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en-US" altLang="zh-CN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24" name="文本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978" y="4018065"/>
                <a:ext cx="4905021" cy="838925"/>
              </a:xfrm>
              <a:prstGeom prst="rect">
                <a:avLst/>
              </a:prstGeom>
              <a:blipFill rotWithShape="1">
                <a:blip r:embed="rId1"/>
                <a:stretch>
                  <a:fillRect l="-7" t="-50" r="13" b="-180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占位符 2"/>
              <p:cNvSpPr txBox="1"/>
              <p:nvPr/>
            </p:nvSpPr>
            <p:spPr>
              <a:xfrm>
                <a:off x="1228041" y="2357045"/>
                <a:ext cx="5800440" cy="1178953"/>
              </a:xfrm>
              <a:prstGeom prst="rect">
                <a:avLst/>
              </a:prstGeom>
            </p:spPr>
            <p:txBody>
              <a:bodyPr/>
              <a:lstStyle>
                <a:lvl1pPr marL="0" indent="0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defRPr>
                </a:lvl1pPr>
                <a:lvl2pPr marL="990600" indent="-3810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2pPr>
                <a:lvl3pPr marL="15240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65"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3pPr>
                <a:lvl4pPr marL="21336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8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4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20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6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AD2A26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均方误差 </a:t>
                </a:r>
                <a:r>
                  <a:rPr kumimoji="0" lang="en-US" altLang="zh-CN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AD2A26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</a:t>
                </a:r>
                <a:r>
                  <a:rPr kumimoji="0" lang="en-GB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D2A2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Alibaba PuHuiTi" pitchFamily="18" charset="-122"/>
                    <a:cs typeface="Alibaba PuHuiTi" pitchFamily="18" charset="-122"/>
                  </a:rPr>
                  <a:t>M</a:t>
                </a:r>
                <a:r>
                  <a:rPr kumimoji="0" lang="en-GB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D2A26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ean-Square Error, MSE</a:t>
                </a:r>
                <a:r>
                  <a:rPr kumimoji="0" lang="en-US" altLang="zh-CN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AD2A26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</a:t>
                </a:r>
                <a:endParaRPr kumimoji="0" lang="en-US" altLang="zh-CN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AD2A26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AD2A26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损失函数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J(w,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b)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GB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kumimoji="0" lang="en-GB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m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0" lang="en-GB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0" lang="en-GB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0" lang="en-GB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0" lang="en-GB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kumimoji="0" lang="en-GB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ℎ</m:t>
                            </m:r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75000"/>
                                            <a:lumOff val="2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75000"/>
                                            <a:lumOff val="2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kumimoji="0" lang="zh-CN" alt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0" lang="zh-CN" alt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75000"/>
                                            <a:lumOff val="2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75000"/>
                                            <a:lumOff val="2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kumimoji="0" lang="en-GB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kumimoji="0" lang="zh-CN" alt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    </m:t>
                    </m:r>
                  </m:oMath>
                </a14:m>
                <a:endParaRPr kumimoji="0" lang="en-US" altLang="zh-CN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27" name="文本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041" y="2357045"/>
                <a:ext cx="5800440" cy="1178953"/>
              </a:xfrm>
              <a:prstGeom prst="rect">
                <a:avLst/>
              </a:prstGeom>
              <a:blipFill rotWithShape="1">
                <a:blip r:embed="rId2"/>
                <a:stretch>
                  <a:fillRect l="-10" t="-47" r="5" b="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2423" y="1357169"/>
            <a:ext cx="1991536" cy="184691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595959"/>
                </a:solidFill>
              </a:rPr>
              <a:t>线性回归问题求解</a:t>
            </a:r>
            <a:r>
              <a:rPr kumimoji="1" lang="zh-CN" altLang="en-US" dirty="0"/>
              <a:t>需要什么</a:t>
            </a:r>
            <a:r>
              <a:rPr kumimoji="1" lang="zh-CN" altLang="en-US" dirty="0">
                <a:solidFill>
                  <a:srgbClr val="595959"/>
                </a:solidFill>
              </a:rPr>
              <a:t>？</a:t>
            </a:r>
            <a:endParaRPr kumimoji="1" lang="zh-CN" altLang="en-US" dirty="0"/>
          </a:p>
        </p:txBody>
      </p:sp>
      <p:grpSp>
        <p:nvGrpSpPr>
          <p:cNvPr id="20" name="组合 19"/>
          <p:cNvGrpSpPr/>
          <p:nvPr/>
        </p:nvGrpSpPr>
        <p:grpSpPr>
          <a:xfrm>
            <a:off x="1480799" y="1877759"/>
            <a:ext cx="9549747" cy="967216"/>
            <a:chOff x="1480799" y="1877759"/>
            <a:chExt cx="9549747" cy="967216"/>
          </a:xfrm>
        </p:grpSpPr>
        <p:sp>
          <p:nvSpPr>
            <p:cNvPr id="5" name="任意形状 4"/>
            <p:cNvSpPr/>
            <p:nvPr/>
          </p:nvSpPr>
          <p:spPr>
            <a:xfrm>
              <a:off x="1497301" y="1877759"/>
              <a:ext cx="2704111" cy="967216"/>
            </a:xfrm>
            <a:custGeom>
              <a:avLst/>
              <a:gdLst>
                <a:gd name="connsiteX0" fmla="*/ 0 w 2704111"/>
                <a:gd name="connsiteY0" fmla="*/ 0 h 967216"/>
                <a:gd name="connsiteX1" fmla="*/ 2142444 w 2704111"/>
                <a:gd name="connsiteY1" fmla="*/ 0 h 967216"/>
                <a:gd name="connsiteX2" fmla="*/ 2704111 w 2704111"/>
                <a:gd name="connsiteY2" fmla="*/ 494759 h 967216"/>
                <a:gd name="connsiteX3" fmla="*/ 2142444 w 2704111"/>
                <a:gd name="connsiteY3" fmla="*/ 967216 h 967216"/>
                <a:gd name="connsiteX4" fmla="*/ 0 w 2704111"/>
                <a:gd name="connsiteY4" fmla="*/ 967216 h 9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4111" h="967216">
                  <a:moveTo>
                    <a:pt x="0" y="0"/>
                  </a:moveTo>
                  <a:lnTo>
                    <a:pt x="2142444" y="0"/>
                  </a:lnTo>
                  <a:lnTo>
                    <a:pt x="2704111" y="494759"/>
                  </a:lnTo>
                  <a:lnTo>
                    <a:pt x="2142444" y="967216"/>
                  </a:lnTo>
                  <a:lnTo>
                    <a:pt x="0" y="967216"/>
                  </a:lnTo>
                  <a:close/>
                </a:path>
              </a:pathLst>
            </a:custGeom>
            <a:solidFill>
              <a:srgbClr val="AD2A26"/>
            </a:solidFill>
            <a:ln w="38100" cap="flat">
              <a:noFill/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6" name="任意多边形 3"/>
            <p:cNvSpPr/>
            <p:nvPr/>
          </p:nvSpPr>
          <p:spPr bwMode="auto">
            <a:xfrm>
              <a:off x="3752750" y="1877759"/>
              <a:ext cx="2725792" cy="967216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4C5252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  <p:sp>
          <p:nvSpPr>
            <p:cNvPr id="7" name="文本框 35"/>
            <p:cNvSpPr txBox="1">
              <a:spLocks noChangeArrowheads="1"/>
            </p:cNvSpPr>
            <p:nvPr/>
          </p:nvSpPr>
          <p:spPr bwMode="auto">
            <a:xfrm>
              <a:off x="4068072" y="2161312"/>
              <a:ext cx="230588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线性回归模型</a:t>
              </a:r>
              <a:endParaRPr kumimoji="0" lang="zh-CN" altLang="en-US" sz="2000" b="1" i="0" u="none" strike="noStrike" kern="1200" cap="none" spc="0" normalizeH="0" baseline="-3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8" name="文本框 43"/>
            <p:cNvSpPr txBox="1">
              <a:spLocks noChangeArrowheads="1"/>
            </p:cNvSpPr>
            <p:nvPr/>
          </p:nvSpPr>
          <p:spPr bwMode="auto">
            <a:xfrm>
              <a:off x="1480799" y="2140569"/>
              <a:ext cx="2369670" cy="441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数据</a:t>
              </a:r>
              <a:endParaRPr kumimoji="0" lang="zh-CN" altLang="en-US" sz="2000" b="1" i="0" u="none" strike="noStrike" kern="1200" cap="none" spc="0" normalizeH="0" baseline="-3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9" name="任意多边形 10"/>
            <p:cNvSpPr/>
            <p:nvPr/>
          </p:nvSpPr>
          <p:spPr bwMode="auto">
            <a:xfrm>
              <a:off x="8307009" y="1877759"/>
              <a:ext cx="2723537" cy="967216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4C5252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  <p:sp>
          <p:nvSpPr>
            <p:cNvPr id="10" name="文本框 46"/>
            <p:cNvSpPr txBox="1">
              <a:spLocks noChangeArrowheads="1"/>
            </p:cNvSpPr>
            <p:nvPr/>
          </p:nvSpPr>
          <p:spPr bwMode="auto">
            <a:xfrm>
              <a:off x="8628855" y="2140569"/>
              <a:ext cx="2303971" cy="441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20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优化方法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1" name="任意多边形 13"/>
            <p:cNvSpPr/>
            <p:nvPr/>
          </p:nvSpPr>
          <p:spPr bwMode="auto">
            <a:xfrm>
              <a:off x="6029879" y="1877759"/>
              <a:ext cx="2723537" cy="967216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AD2A26"/>
            </a:solidFill>
            <a:ln w="38100" cap="flat">
              <a:noFill/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2" name="文本框 49"/>
            <p:cNvSpPr txBox="1">
              <a:spLocks noChangeArrowheads="1"/>
            </p:cNvSpPr>
            <p:nvPr/>
          </p:nvSpPr>
          <p:spPr bwMode="auto">
            <a:xfrm>
              <a:off x="6371410" y="2140569"/>
              <a:ext cx="2278452" cy="441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损失函数</a:t>
              </a:r>
              <a:endParaRPr kumimoji="0" lang="zh-CN" altLang="en-US" sz="2000" b="1" i="0" u="none" strike="noStrike" kern="1200" cap="none" spc="0" normalizeH="0" baseline="-3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5" name="文本框 13"/>
          <p:cNvSpPr txBox="1"/>
          <p:nvPr/>
        </p:nvSpPr>
        <p:spPr>
          <a:xfrm>
            <a:off x="1466511" y="3379150"/>
            <a:ext cx="2286239" cy="927682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样本数据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AD2A26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特征值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x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和目标值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y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组成，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假设数据分布线性的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微软雅黑" panose="020B0503020204020204" pitchFamily="34" charset="-122"/>
            </a:endParaRPr>
          </a:p>
        </p:txBody>
      </p:sp>
      <p:sp>
        <p:nvSpPr>
          <p:cNvPr id="16" name="文本框 13"/>
          <p:cNvSpPr txBox="1"/>
          <p:nvPr/>
        </p:nvSpPr>
        <p:spPr>
          <a:xfrm>
            <a:off x="3800321" y="3379150"/>
            <a:ext cx="2286239" cy="1812091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线性方程式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（假设函数）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、样本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x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特征值有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个，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     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Y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=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kx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+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b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线性关系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 、样本特征值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x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由多个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微软雅黑" panose="020B0503020204020204" pitchFamily="34" charset="-122"/>
            </a:endParaRPr>
          </a:p>
        </p:txBody>
      </p:sp>
      <p:sp>
        <p:nvSpPr>
          <p:cNvPr id="17" name="文本框 13"/>
          <p:cNvSpPr txBox="1"/>
          <p:nvPr/>
        </p:nvSpPr>
        <p:spPr>
          <a:xfrm>
            <a:off x="6176170" y="3360488"/>
            <a:ext cx="2368740" cy="1186214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损失函数种类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AD2A26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MSE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MAE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微软雅黑" panose="020B0503020204020204" pitchFamily="34" charset="-122"/>
            </a:endParaRPr>
          </a:p>
        </p:txBody>
      </p:sp>
      <p:sp>
        <p:nvSpPr>
          <p:cNvPr id="18" name="文本框 13"/>
          <p:cNvSpPr txBox="1"/>
          <p:nvPr/>
        </p:nvSpPr>
        <p:spPr>
          <a:xfrm>
            <a:off x="8625592" y="3370681"/>
            <a:ext cx="2834887" cy="1184034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让损失函数最小的方法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、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梯度下降法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：</a:t>
            </a:r>
            <a:r>
              <a:rPr lang="zh-CN" altLang="en-US" sz="1400" dirty="0">
                <a:solidFill>
                  <a:srgbClr val="222222"/>
                </a:solidFill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利用梯度逐步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逼近最优解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、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通过求方程法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（求导、求偏导）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659170" y="2607501"/>
            <a:ext cx="439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损失函数概念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49122" y="3826493"/>
            <a:ext cx="6709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回归问题中的损失函数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6"/>
              <p:cNvSpPr txBox="1"/>
              <p:nvPr/>
            </p:nvSpPr>
            <p:spPr>
              <a:xfrm>
                <a:off x="5143561" y="4310125"/>
                <a:ext cx="6758020" cy="22901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D2A26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最小二乘法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: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误差平方和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1028700" marR="0" lvl="1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GB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a:rPr kumimoji="0" lang="en-GB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GB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r>
                          <a:rPr kumimoji="0" lang="en-GB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</m:t>
                        </m:r>
                      </m:sub>
                      <m:sup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kumimoji="0" lang="en-GB" altLang="zh-CN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(</m:t>
                            </m:r>
                            <m:r>
                              <a:rPr kumimoji="0" lang="en-US" altLang="zh-CN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ℎ</m:t>
                            </m:r>
                            <m:r>
                              <a:rPr kumimoji="0" lang="en-US" altLang="zh-CN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kumimoji="0" lang="en-US" altLang="zh-CN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0" lang="en-US" altLang="zh-CN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75000"/>
                                            <a:lumOff val="2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zh-CN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75000"/>
                                            <a:lumOff val="2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kumimoji="0" lang="en-US" altLang="zh-CN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)</m:t>
                            </m:r>
                            <m:r>
                              <a:rPr kumimoji="0" lang="zh-CN" alt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en-US" altLang="zh-CN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r>
                              <a:rPr kumimoji="0" lang="zh-CN" alt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kumimoji="0" lang="en-US" altLang="zh-CN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0" lang="en-US" altLang="zh-CN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75000"/>
                                            <a:lumOff val="2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zh-CN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75000"/>
                                            <a:lumOff val="2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kumimoji="0" lang="en-US" altLang="zh-CN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)</m:t>
                            </m:r>
                          </m:e>
                          <m:sup>
                            <m:r>
                              <a:rPr kumimoji="0" lang="en-GB" altLang="zh-CN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D2A26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均方误差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(Mean-Square Error, MSE)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1028700" marR="0" lvl="1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GB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kumimoji="0" lang="en-GB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m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0" lang="en-GB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a:rPr kumimoji="0" lang="en-GB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GB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r>
                          <a:rPr kumimoji="0" lang="en-GB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</m:t>
                        </m:r>
                      </m:sub>
                      <m:sup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kumimoji="0" lang="en-GB" altLang="zh-CN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(</m:t>
                            </m:r>
                            <m:r>
                              <a:rPr kumimoji="0" lang="en-US" altLang="zh-CN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ℎ</m:t>
                            </m:r>
                            <m:r>
                              <a:rPr kumimoji="0" lang="en-US" altLang="zh-CN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kumimoji="0" lang="en-US" altLang="zh-CN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0" lang="en-US" altLang="zh-CN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75000"/>
                                            <a:lumOff val="2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zh-CN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75000"/>
                                            <a:lumOff val="2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kumimoji="0" lang="en-US" altLang="zh-CN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)</m:t>
                            </m:r>
                            <m:r>
                              <a:rPr kumimoji="0" lang="zh-CN" alt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en-US" altLang="zh-CN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r>
                              <a:rPr kumimoji="0" lang="zh-CN" alt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kumimoji="0" lang="en-US" altLang="zh-CN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0" lang="en-US" altLang="zh-CN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75000"/>
                                            <a:lumOff val="2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zh-CN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75000"/>
                                            <a:lumOff val="2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kumimoji="0" lang="en-US" altLang="zh-CN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)</m:t>
                            </m:r>
                          </m:e>
                          <m:sup>
                            <m:r>
                              <a:rPr kumimoji="0" lang="en-GB" altLang="zh-CN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D2A26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平均绝对误差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(Mean Absolute Error , MAE)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1028700" marR="0" lvl="1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m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0" lang="zh-CN" alt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m</m:t>
                        </m:r>
                      </m:sup>
                      <m:e>
                        <m:d>
                          <m:dPr>
                            <m:begChr m:val="⌈"/>
                            <m:endChr m:val="⌉"/>
                            <m:ctrlPr>
                              <a:rPr kumimoji="0" lang="zh-CN" altLang="en-US" sz="1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dPr>
                          <m:e>
                            <m:r>
                              <a:rPr kumimoji="0" lang="en-US" altLang="zh-CN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ℎ</m:t>
                            </m:r>
                            <m:r>
                              <a:rPr kumimoji="0" lang="en-US" altLang="zh-CN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kumimoji="0" lang="en-US" altLang="zh-CN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0" lang="en-US" altLang="zh-CN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75000"/>
                                            <a:lumOff val="2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zh-CN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75000"/>
                                            <a:lumOff val="2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kumimoji="0" lang="en-US" altLang="zh-CN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)</m:t>
                            </m:r>
                            <m:r>
                              <a:rPr kumimoji="0" lang="zh-CN" alt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en-US" altLang="zh-CN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r>
                              <a:rPr kumimoji="0" lang="zh-CN" alt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kumimoji="0" lang="en-US" altLang="zh-CN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0" lang="en-US" altLang="zh-CN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75000"/>
                                            <a:lumOff val="2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zh-CN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75000"/>
                                            <a:lumOff val="2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nary>
                    <m:r>
                      <a:rPr kumimoji="0" lang="en-US" altLang="zh-CN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	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	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endParaRPr kumimoji="0" lang="en-GB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14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561" y="4310125"/>
                <a:ext cx="6758020" cy="2290114"/>
              </a:xfrm>
              <a:prstGeom prst="rect">
                <a:avLst/>
              </a:prstGeom>
              <a:blipFill rotWithShape="1">
                <a:blip r:embed="rId1"/>
                <a:stretch>
                  <a:fillRect l="-1" t="-17" r="6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6"/>
          <p:cNvSpPr txBox="1"/>
          <p:nvPr/>
        </p:nvSpPr>
        <p:spPr>
          <a:xfrm>
            <a:off x="5143561" y="2940539"/>
            <a:ext cx="6758020" cy="7083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误差：预测值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-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真实值的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差值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AD2A26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损失函数：衡量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预测值和真实值效果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的函数，也叫代价函数、目标函数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49122" y="986680"/>
            <a:ext cx="6709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线性回归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5074550" y="1341189"/>
            <a:ext cx="4821012" cy="12076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实例化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模型 </a:t>
            </a: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estimator = </a:t>
            </a:r>
            <a:r>
              <a:rPr kumimoji="0" lang="en-GB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LinearRegression</a:t>
            </a: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训练模型 </a:t>
            </a:r>
            <a:r>
              <a:rPr kumimoji="0" lang="en-GB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estimator.fit</a:t>
            </a: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(x, y)</a:t>
            </a:r>
            <a:endParaRPr kumimoji="0" lang="en-GB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模型预测：</a:t>
            </a: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GB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estimator.predict</a:t>
            </a: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([[</a:t>
            </a:r>
            <a:r>
              <a:rPr kumimoji="0" lang="en-GB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4.0</a:t>
            </a: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]])</a:t>
            </a:r>
            <a:endParaRPr kumimoji="0" lang="en-GB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2321575" y="1175540"/>
            <a:ext cx="9214230" cy="517190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有关损失函数下列说法正确的是？（多选）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77752" y="1825152"/>
            <a:ext cx="8163517" cy="2189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）损失函数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(Loss Function)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又被称为代价函数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(Cost Function)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）损失函数可用来描述预测值的分布，看是否为均匀分布还是正态分布、或其他分布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）损失函数可用来描述输出（预测值）和观测结果（真实值）效果，可衡量模型效果好坏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）不同的任务比如分类、回归、聚类问题，一般会采用各自的损失函数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E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）线性回归求解一般需要数据、假设函数、损失函数、损失函数优化方法等部分，相互配合共同完成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987540" y="5317600"/>
            <a:ext cx="3904685" cy="796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答案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ACDE</a:t>
            </a:r>
            <a:endParaRPr lang="en-US" altLang="zh-CN" sz="1600" b="1" dirty="0">
              <a:solidFill>
                <a:prstClr val="black">
                  <a:lumMod val="75000"/>
                  <a:lumOff val="25000"/>
                </a:prst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AD2A26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14" name="图片 13" descr="01 (8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05900" y="5174812"/>
            <a:ext cx="1481455" cy="14814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线性回归简介</a:t>
            </a:r>
            <a:endParaRPr lang="en-US" altLang="zh-CN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定义、线性回归的分类、应用场景</a:t>
            </a:r>
            <a:endParaRPr lang="en-US" altLang="zh-CN" sz="1600" b="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zh-CN" altLang="en-US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线性回归问题的求解</a:t>
            </a:r>
            <a:endParaRPr lang="en-US" altLang="zh-CN" dirty="0">
              <a:solidFill>
                <a:srgbClr val="C0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kumimoji="1"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线性回归</a:t>
            </a:r>
            <a:r>
              <a:rPr kumimoji="1" lang="en-US" altLang="zh-CN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kumimoji="1"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、损失函数、</a:t>
            </a:r>
            <a:r>
              <a:rPr kumimoji="1" lang="zh-CN" altLang="en-US" sz="1600" b="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导数和矩阵</a:t>
            </a:r>
            <a:r>
              <a:rPr kumimoji="1"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、正规方程法、梯度下降算法</a:t>
            </a:r>
            <a:endParaRPr kumimoji="1" lang="en-US" altLang="zh-CN" sz="1600" b="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回归模型评估方法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MAE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MSE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RMSE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线性回归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和案例 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线性回归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、案例波士顿房价预测</a:t>
            </a:r>
            <a:endParaRPr kumimoji="1"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欠拟合与过拟合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出现原因、解决方法、</a:t>
            </a: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L1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正则化、</a:t>
            </a: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L2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正则化</a:t>
            </a:r>
            <a:endParaRPr kumimoji="1" lang="en-US" altLang="zh-CN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89818" y="561975"/>
            <a:ext cx="6298881" cy="4855845"/>
          </a:xfrm>
        </p:spPr>
        <p:txBody>
          <a:bodyPr/>
          <a:lstStyle/>
          <a:p>
            <a:r>
              <a:rPr kumimoji="1" lang="zh-CN" altLang="en-US" dirty="0"/>
              <a:t>知道机器学习中常见的数据表述</a:t>
            </a:r>
            <a:endParaRPr kumimoji="1" lang="en-US" altLang="zh-CN" dirty="0"/>
          </a:p>
          <a:p>
            <a:r>
              <a:rPr kumimoji="1" lang="zh-CN" altLang="en-US" dirty="0"/>
              <a:t>知道什么是导数</a:t>
            </a:r>
            <a:endParaRPr kumimoji="1" lang="en-US" altLang="zh-CN" dirty="0"/>
          </a:p>
          <a:p>
            <a:r>
              <a:rPr kumimoji="1" lang="zh-CN" altLang="en-US" dirty="0"/>
              <a:t>知道什么是偏导</a:t>
            </a:r>
            <a:endParaRPr kumimoji="1" lang="en-US" altLang="zh-CN" dirty="0"/>
          </a:p>
          <a:p>
            <a:r>
              <a:rPr kumimoji="1" lang="zh-CN" altLang="en-US" dirty="0"/>
              <a:t>知道向量和矩阵的简单运算</a:t>
            </a:r>
            <a:endParaRPr kumimoji="1" lang="en-US" altLang="zh-CN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8364294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基础数学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机器学习中常见的数据表述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27291" y="2519074"/>
            <a:ext cx="4912332" cy="49957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标量</a:t>
            </a:r>
            <a:r>
              <a:rPr lang="en-GB" altLang="zh-CN" dirty="0"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scalar</a:t>
            </a:r>
            <a:r>
              <a:rPr lang="zh-CN" altLang="en-US" dirty="0"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 ：</a:t>
            </a:r>
            <a:r>
              <a:rPr lang="zh-CN" altLang="en-US" sz="1400" dirty="0"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一个独立存在的数，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只有大小没有方向</a:t>
            </a:r>
            <a:endParaRPr lang="zh-CN" altLang="en-GB" sz="1400" dirty="0">
              <a:solidFill>
                <a:schemeClr val="accent2">
                  <a:lumMod val="75000"/>
                </a:schemeClr>
              </a:solidFill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8" name="文本框 2"/>
          <p:cNvSpPr txBox="1"/>
          <p:nvPr/>
        </p:nvSpPr>
        <p:spPr>
          <a:xfrm flipH="1">
            <a:off x="1671715" y="1797528"/>
            <a:ext cx="4514398" cy="34342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宗旨：</a:t>
            </a: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用到就学什么</a:t>
            </a:r>
            <a:r>
              <a:rPr lang="zh-CN" altLang="en-US" sz="12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，不要盲目的展开、大篇幅学数学</a:t>
            </a:r>
            <a:endParaRPr lang="zh-CN" altLang="en-US" sz="1200" dirty="0">
              <a:solidFill>
                <a:prstClr val="black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0" name="文本占位符 2"/>
          <p:cNvSpPr txBox="1"/>
          <p:nvPr/>
        </p:nvSpPr>
        <p:spPr>
          <a:xfrm>
            <a:off x="1027291" y="3218720"/>
            <a:ext cx="6344227" cy="44166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向量</a:t>
            </a:r>
            <a:r>
              <a:rPr lang="en-GB" altLang="zh-CN" dirty="0"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vector</a:t>
            </a:r>
            <a:r>
              <a:rPr lang="zh-CN" altLang="en-US" dirty="0"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 ：</a:t>
            </a:r>
            <a:r>
              <a:rPr lang="zh-CN" altLang="en-US" sz="1400" dirty="0"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向量指一列顺序排列的元素。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默认是列向量</a:t>
            </a:r>
            <a:endParaRPr lang="zh-CN" altLang="en-GB" sz="1400" dirty="0"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7" name="文本占位符 2"/>
          <p:cNvSpPr txBox="1"/>
          <p:nvPr/>
        </p:nvSpPr>
        <p:spPr>
          <a:xfrm>
            <a:off x="1022877" y="1311007"/>
            <a:ext cx="5328344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为什么要学习</a:t>
            </a:r>
            <a:r>
              <a:rPr lang="zh-CN" altLang="en-US" dirty="0"/>
              <a:t>标量、向量、矩阵、张量？</a:t>
            </a:r>
            <a:endParaRPr lang="zh-CN" altLang="en-GB" sz="1400" dirty="0"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2" name="文本框 2"/>
          <p:cNvSpPr txBox="1"/>
          <p:nvPr/>
        </p:nvSpPr>
        <p:spPr>
          <a:xfrm flipH="1">
            <a:off x="1707281" y="3635145"/>
            <a:ext cx="2483054" cy="8973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比如张三的数理化成绩信息：</a:t>
            </a:r>
            <a:r>
              <a:rPr lang="en-US" altLang="zh-CN" sz="12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70,80,90</a:t>
            </a:r>
            <a:endParaRPr lang="en-US" altLang="zh-CN" sz="1200" dirty="0">
              <a:solidFill>
                <a:prstClr val="black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向量有大小和方向</a:t>
            </a:r>
            <a:endParaRPr lang="en-US" altLang="zh-CN" sz="12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/>
            </p:nvSpPr>
            <p:spPr>
              <a:xfrm>
                <a:off x="4190335" y="3634342"/>
                <a:ext cx="630149" cy="5969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libaba PuHuiTi" pitchFamily="18" charset="-122"/>
                              <a:cs typeface="Alibaba PuHuiTi" pitchFamily="18" charset="-122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CN" sz="1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libaba PuHuiTi" pitchFamily="18" charset="-122"/>
                                  <a:cs typeface="Alibaba PuHuiTi" pitchFamily="18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1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libaba PuHuiTi" pitchFamily="18" charset="-122"/>
                                  <a:cs typeface="Alibaba PuHuiTi" pitchFamily="18" charset="-122"/>
                                </a:rPr>
                                <m:t>70</m:t>
                              </m:r>
                            </m:num>
                            <m:den>
                              <m:eqArr>
                                <m:eqArrPr>
                                  <m:ctrlPr>
                                    <a:rPr lang="en-US" altLang="zh-CN" sz="12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Alibaba PuHuiTi" pitchFamily="18" charset="-122"/>
                                      <a:cs typeface="Alibaba PuHuiTi" pitchFamily="18" charset="-122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CN" sz="12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Alibaba PuHuiTi" pitchFamily="18" charset="-122"/>
                                      <a:cs typeface="Alibaba PuHuiTi" pitchFamily="18" charset="-122"/>
                                    </a:rPr>
                                    <m:t>80</m:t>
                                  </m:r>
                                </m:e>
                                <m:e>
                                  <m:r>
                                    <a:rPr lang="en-US" altLang="zh-CN" sz="12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Alibaba PuHuiTi" pitchFamily="18" charset="-122"/>
                                      <a:cs typeface="Alibaba PuHuiTi" pitchFamily="18" charset="-122"/>
                                    </a:rPr>
                                    <m:t>90</m:t>
                                  </m:r>
                                </m:e>
                              </m:eqAr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1200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335" y="3634342"/>
                <a:ext cx="630149" cy="596958"/>
              </a:xfrm>
              <a:prstGeom prst="rect">
                <a:avLst/>
              </a:prstGeom>
              <a:blipFill rotWithShape="1">
                <a:blip r:embed="rId1"/>
                <a:stretch>
                  <a:fillRect l="-96" t="-40" r="32" b="-96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/>
              <p:cNvSpPr txBox="1"/>
              <p:nvPr/>
            </p:nvSpPr>
            <p:spPr>
              <a:xfrm>
                <a:off x="4704437" y="3713049"/>
                <a:ext cx="8468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18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∈</m:t>
                    </m:r>
                    <m:sSup>
                      <m:sSupPr>
                        <m:ctrlPr>
                          <a:rPr lang="en-US" altLang="zh-CN" sz="1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R</m:t>
                        </m:r>
                      </m:e>
                      <m:sup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sz="18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endParaRPr lang="zh-CN" altLang="en-US" dirty="0"/>
              </a:p>
            </p:txBody>
          </p:sp>
        </mc:Choice>
        <mc:Fallback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437" y="3713049"/>
                <a:ext cx="846814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42" t="-55" r="10" b="1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占位符 2"/>
          <p:cNvSpPr txBox="1"/>
          <p:nvPr/>
        </p:nvSpPr>
        <p:spPr>
          <a:xfrm>
            <a:off x="1027292" y="4435974"/>
            <a:ext cx="4523960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矩阵</a:t>
            </a:r>
            <a:r>
              <a:rPr lang="en-GB" altLang="zh-CN" dirty="0"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matrix</a:t>
            </a:r>
            <a:r>
              <a:rPr lang="zh-CN" altLang="en-US" dirty="0"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 ：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二维数组</a:t>
            </a:r>
            <a:endParaRPr lang="zh-CN" altLang="en-GB" sz="1400" dirty="0">
              <a:solidFill>
                <a:schemeClr val="accent2">
                  <a:lumMod val="75000"/>
                </a:schemeClr>
              </a:solidFill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本框 30"/>
              <p:cNvSpPr txBox="1"/>
              <p:nvPr/>
            </p:nvSpPr>
            <p:spPr>
              <a:xfrm>
                <a:off x="4190335" y="4909512"/>
                <a:ext cx="846814" cy="4587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libaba PuHuiTi" pitchFamily="18" charset="-122"/>
                              <a:cs typeface="Alibaba PuHuiTi" pitchFamily="18" charset="-122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CN" sz="1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libaba PuHuiTi" pitchFamily="18" charset="-122"/>
                                  <a:cs typeface="Alibaba PuHuiTi" pitchFamily="18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1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libaba PuHuiTi" pitchFamily="18" charset="-122"/>
                                  <a:cs typeface="Alibaba PuHuiTi" pitchFamily="18" charset="-122"/>
                                </a:rPr>
                                <m:t>70</m:t>
                              </m:r>
                              <m:r>
                                <a:rPr lang="en-US" altLang="zh-CN" sz="1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libaba PuHuiTi" pitchFamily="18" charset="-122"/>
                                  <a:cs typeface="Alibaba PuHuiTi" pitchFamily="18" charset="-122"/>
                                </a:rPr>
                                <m:t>,</m:t>
                              </m:r>
                              <m:r>
                                <a:rPr lang="zh-CN" altLang="en-US" sz="1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libaba PuHuiTi" pitchFamily="18" charset="-122"/>
                                  <a:cs typeface="Alibaba PuHuiTi" pitchFamily="18" charset="-122"/>
                                </a:rPr>
                                <m:t> </m:t>
                              </m:r>
                              <m:r>
                                <a:rPr lang="en-US" altLang="zh-CN" sz="1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libaba PuHuiTi" pitchFamily="18" charset="-122"/>
                                  <a:cs typeface="Alibaba PuHuiTi" pitchFamily="18" charset="-122"/>
                                </a:rPr>
                                <m:t>80</m:t>
                              </m:r>
                              <m:r>
                                <a:rPr lang="en-US" altLang="zh-CN" sz="1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libaba PuHuiTi" pitchFamily="18" charset="-122"/>
                                  <a:cs typeface="Alibaba PuHuiTi" pitchFamily="18" charset="-122"/>
                                </a:rPr>
                                <m:t>,</m:t>
                              </m:r>
                              <m:r>
                                <a:rPr lang="zh-CN" altLang="en-US" sz="1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libaba PuHuiTi" pitchFamily="18" charset="-122"/>
                                  <a:cs typeface="Alibaba PuHuiTi" pitchFamily="18" charset="-122"/>
                                </a:rPr>
                                <m:t> </m:t>
                              </m:r>
                              <m:r>
                                <a:rPr lang="en-US" altLang="zh-CN" sz="1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libaba PuHuiTi" pitchFamily="18" charset="-122"/>
                                  <a:cs typeface="Alibaba PuHuiTi" pitchFamily="18" charset="-122"/>
                                </a:rPr>
                                <m:t>90</m:t>
                              </m:r>
                            </m:num>
                            <m:den>
                              <m:r>
                                <a:rPr lang="en-US" altLang="zh-CN" sz="1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libaba PuHuiTi" pitchFamily="18" charset="-122"/>
                                  <a:cs typeface="Alibaba PuHuiTi" pitchFamily="18" charset="-122"/>
                                </a:rPr>
                                <m:t>75</m:t>
                              </m:r>
                              <m:r>
                                <a:rPr lang="en-US" altLang="zh-CN" sz="1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libaba PuHuiTi" pitchFamily="18" charset="-122"/>
                                  <a:cs typeface="Alibaba PuHuiTi" pitchFamily="18" charset="-122"/>
                                </a:rPr>
                                <m:t>,</m:t>
                              </m:r>
                              <m:r>
                                <a:rPr lang="zh-CN" altLang="en-US" sz="1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libaba PuHuiTi" pitchFamily="18" charset="-122"/>
                                  <a:cs typeface="Alibaba PuHuiTi" pitchFamily="18" charset="-122"/>
                                </a:rPr>
                                <m:t> </m:t>
                              </m:r>
                              <m:r>
                                <a:rPr lang="en-US" altLang="zh-CN" sz="1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libaba PuHuiTi" pitchFamily="18" charset="-122"/>
                                  <a:cs typeface="Alibaba PuHuiTi" pitchFamily="18" charset="-122"/>
                                </a:rPr>
                                <m:t>85</m:t>
                              </m:r>
                              <m:r>
                                <a:rPr lang="en-US" altLang="zh-CN" sz="1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libaba PuHuiTi" pitchFamily="18" charset="-122"/>
                                  <a:cs typeface="Alibaba PuHuiTi" pitchFamily="18" charset="-122"/>
                                </a:rPr>
                                <m:t>,</m:t>
                              </m:r>
                              <m:r>
                                <a:rPr lang="zh-CN" altLang="en-US" sz="1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libaba PuHuiTi" pitchFamily="18" charset="-122"/>
                                  <a:cs typeface="Alibaba PuHuiTi" pitchFamily="18" charset="-122"/>
                                </a:rPr>
                                <m:t> </m:t>
                              </m:r>
                              <m:r>
                                <a:rPr lang="en-US" altLang="zh-CN" sz="1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libaba PuHuiTi" pitchFamily="18" charset="-122"/>
                                  <a:cs typeface="Alibaba PuHuiTi" pitchFamily="18" charset="-122"/>
                                </a:rPr>
                                <m:t>95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1200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335" y="4909512"/>
                <a:ext cx="846814" cy="458715"/>
              </a:xfrm>
              <a:prstGeom prst="rect">
                <a:avLst/>
              </a:prstGeom>
              <a:blipFill rotWithShape="1">
                <a:blip r:embed="rId3"/>
                <a:stretch>
                  <a:fillRect l="-71" t="-71" r="-9784" b="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本框 31"/>
              <p:cNvSpPr txBox="1"/>
              <p:nvPr/>
            </p:nvSpPr>
            <p:spPr>
              <a:xfrm>
                <a:off x="5083103" y="4949725"/>
                <a:ext cx="9996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Alibaba PuHuiTi" pitchFamily="18" charset="-122"/>
                          <a:cs typeface="Alibaba PuHuiTi" pitchFamily="18" charset="-122"/>
                        </a:rPr>
                        <m:t>∈</m:t>
                      </m:r>
                      <m:sSup>
                        <m:sSupPr>
                          <m:ctrlPr>
                            <a:rPr lang="en-US" altLang="zh-CN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libaba PuHuiTi" pitchFamily="18" charset="-122"/>
                              <a:cs typeface="Alibaba PuHuiTi" pitchFamily="18" charset="-122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libaba PuHuiTi" pitchFamily="18" charset="-122"/>
                              <a:cs typeface="Alibaba PuHuiTi" pitchFamily="18" charset="-122"/>
                            </a:rPr>
                            <m:t>R</m:t>
                          </m:r>
                        </m:e>
                        <m:sup>
                          <m:r>
                            <a:rPr lang="en-US" altLang="zh-CN" sz="1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libaba PuHuiTi" pitchFamily="18" charset="-122"/>
                              <a:cs typeface="Alibaba PuHuiTi" pitchFamily="18" charset="-122"/>
                            </a:rPr>
                            <m:t>2</m:t>
                          </m:r>
                          <m:r>
                            <a:rPr lang="zh-CN" altLang="en-US" sz="1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libaba PuHuiTi" pitchFamily="18" charset="-122"/>
                              <a:cs typeface="Alibaba PuHuiTi" pitchFamily="18" charset="-122"/>
                            </a:rPr>
                            <m:t>∗</m:t>
                          </m:r>
                          <m:r>
                            <a:rPr lang="en-US" altLang="zh-CN" sz="1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libaba PuHuiTi" pitchFamily="18" charset="-122"/>
                              <a:cs typeface="Alibaba PuHuiTi" pitchFamily="18" charset="-122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103" y="4949725"/>
                <a:ext cx="999643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56" t="-145" r="8" b="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本框 2"/>
          <p:cNvSpPr txBox="1"/>
          <p:nvPr/>
        </p:nvSpPr>
        <p:spPr>
          <a:xfrm flipH="1">
            <a:off x="1613190" y="4829194"/>
            <a:ext cx="2483054" cy="6203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比如张三、李四的数理化成绩信息：</a:t>
            </a:r>
            <a:r>
              <a:rPr lang="en-US" altLang="zh-CN" sz="12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70,80,90</a:t>
            </a:r>
            <a:r>
              <a:rPr lang="zh-CN" altLang="en-US" sz="12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；</a:t>
            </a:r>
            <a:r>
              <a:rPr lang="en-US" altLang="zh-CN" sz="12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75,85,95</a:t>
            </a:r>
            <a:endParaRPr lang="en-US" altLang="zh-CN" sz="1200" dirty="0">
              <a:solidFill>
                <a:prstClr val="black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304527" y="4047101"/>
            <a:ext cx="1077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</a:t>
            </a:r>
            <a:r>
              <a:rPr lang="zh-CN" altLang="en-US" sz="12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代表多少行 </a:t>
            </a:r>
            <a:endParaRPr lang="en-US" altLang="zh-CN" sz="1200" dirty="0">
              <a:solidFill>
                <a:prstClr val="black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en-US" altLang="zh-CN" sz="12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n</a:t>
            </a:r>
            <a:r>
              <a:rPr lang="zh-CN" altLang="en-US" sz="12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代表特征数</a:t>
            </a:r>
            <a:endParaRPr lang="zh-CN" altLang="en-US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6" name="文本占位符 2"/>
          <p:cNvSpPr txBox="1"/>
          <p:nvPr/>
        </p:nvSpPr>
        <p:spPr>
          <a:xfrm>
            <a:off x="1027291" y="5591976"/>
            <a:ext cx="5260317" cy="38350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张量</a:t>
            </a:r>
            <a:r>
              <a:rPr lang="en-US" altLang="zh-CN" dirty="0"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Tensor</a:t>
            </a:r>
            <a:r>
              <a:rPr lang="zh-CN" altLang="en-US" dirty="0"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 ：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数组</a:t>
            </a:r>
            <a:r>
              <a:rPr lang="zh-CN" altLang="en-US" sz="1400" dirty="0"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，张量是基于向量和矩阵的推广 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文本框 37"/>
              <p:cNvSpPr txBox="1"/>
              <p:nvPr/>
            </p:nvSpPr>
            <p:spPr>
              <a:xfrm>
                <a:off x="1478022" y="6077091"/>
                <a:ext cx="821026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sz="12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数学中</m:t>
                    </m:r>
                    <m:r>
                      <a:rPr lang="zh-CN" alt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的</m:t>
                    </m:r>
                    <m:r>
                      <a:rPr lang="zh-CN" altLang="en-US" sz="12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张量</m:t>
                    </m:r>
                    <m:r>
                      <a:rPr lang="zh-CN" altLang="en-US" sz="12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  <m:r>
                      <a:rPr lang="en-US" altLang="zh-CN" sz="12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𝑡𝑒𝑛𝑠𝑜𝑟</m:t>
                    </m:r>
                    <m:r>
                      <a:rPr lang="zh-CN" altLang="en-US" sz="12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∈</m:t>
                    </m:r>
                    <m:sSup>
                      <m:sSupPr>
                        <m:ctrlPr>
                          <a:rPr lang="en-US" altLang="zh-CN" sz="12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R</m:t>
                        </m:r>
                      </m:e>
                      <m:sup>
                        <m:r>
                          <a:rPr lang="en-US" altLang="zh-CN" sz="1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  <m:r>
                          <a:rPr lang="zh-CN" altLang="en-US" sz="1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∗</m:t>
                        </m:r>
                        <m:r>
                          <a:rPr lang="en-US" altLang="zh-CN" sz="1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3</m:t>
                        </m:r>
                        <m:r>
                          <a:rPr lang="zh-CN" altLang="en-US" sz="1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∗</m:t>
                        </m:r>
                        <m:r>
                          <a:rPr lang="en-US" altLang="zh-CN" sz="1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4</m:t>
                        </m:r>
                      </m:sup>
                    </m:sSup>
                  </m:oMath>
                </a14:m>
                <a:r>
                  <a:rPr lang="zh-CN" altLang="en-US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:</a:t>
                </a:r>
                <a:r>
                  <a:rPr lang="zh-CN" altLang="en-US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2</a:t>
                </a:r>
                <a:r>
                  <a:rPr lang="zh-CN" altLang="en-US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个</a:t>
                </a:r>
                <a:r>
                  <a:rPr lang="en-US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3</a:t>
                </a:r>
                <a:r>
                  <a:rPr lang="zh-CN" altLang="en-US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*</a:t>
                </a:r>
                <a:r>
                  <a:rPr lang="en-US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4</a:t>
                </a:r>
                <a:r>
                  <a:rPr lang="zh-CN" altLang="en-US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矩阵 </a:t>
                </a:r>
                <a:r>
                  <a:rPr lang="en-US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3</a:t>
                </a:r>
                <a:r>
                  <a:rPr lang="zh-CN" altLang="en-US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个</a:t>
                </a:r>
                <a:r>
                  <a:rPr lang="en-US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2</a:t>
                </a:r>
                <a:r>
                  <a:rPr lang="zh-CN" altLang="en-US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*</a:t>
                </a:r>
                <a:r>
                  <a:rPr lang="en-US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4</a:t>
                </a:r>
                <a:r>
                  <a:rPr lang="zh-CN" altLang="en-US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或</a:t>
                </a:r>
                <a:r>
                  <a:rPr lang="en-US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4</a:t>
                </a:r>
                <a:r>
                  <a:rPr lang="zh-CN" altLang="en-US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个</a:t>
                </a:r>
                <a:r>
                  <a:rPr lang="en-US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2</a:t>
                </a:r>
                <a:r>
                  <a:rPr lang="zh-CN" altLang="en-US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*</a:t>
                </a:r>
                <a:r>
                  <a:rPr lang="en-US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3</a:t>
                </a:r>
                <a:endParaRPr lang="en-US" altLang="zh-CN" sz="1200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022" y="6077091"/>
                <a:ext cx="8210264" cy="276999"/>
              </a:xfrm>
              <a:prstGeom prst="rect">
                <a:avLst/>
              </a:prstGeom>
              <a:blipFill rotWithShape="1">
                <a:blip r:embed="rId5"/>
                <a:stretch>
                  <a:fillRect l="-5" t="-51" r="1" b="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图片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0186" y="1862490"/>
            <a:ext cx="630148" cy="1081471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1531" y="4144503"/>
            <a:ext cx="665529" cy="23440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9967" y="4591347"/>
            <a:ext cx="1818884" cy="97479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8364294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导数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基本概念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4182" y="1434390"/>
            <a:ext cx="6387275" cy="1195384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711" y="2913780"/>
            <a:ext cx="5833159" cy="78843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555" y="3702211"/>
            <a:ext cx="4397115" cy="290451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8364294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导数的几何意义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6104" y="3995790"/>
            <a:ext cx="2129896" cy="202223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254" y="1676401"/>
            <a:ext cx="9549506" cy="18320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8364294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常见函数的导数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880" y="1577689"/>
            <a:ext cx="11213805" cy="44112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89818" y="744855"/>
            <a:ext cx="6298881" cy="4855845"/>
          </a:xfrm>
        </p:spPr>
        <p:txBody>
          <a:bodyPr/>
          <a:lstStyle/>
          <a:p>
            <a:pPr algn="l"/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理解线性回归是什么？</a:t>
            </a: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知道一元线性回归和多元线性回归的区别</a:t>
            </a: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知道线性回归的应用场景</a:t>
            </a: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8364294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导数的四则运算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880" y="1761295"/>
            <a:ext cx="10699223" cy="236873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81321" y="4597980"/>
            <a:ext cx="7623411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复合函数求导：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g(h)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是外函数 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h(x)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是内函数。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先对外函数求导，再对内函数求导</a:t>
            </a:r>
            <a:endParaRPr lang="en-US" altLang="zh-CN" sz="14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1081321" y="4944255"/>
                <a:ext cx="4100279" cy="3829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举个例子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: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计算该函数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y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1400" dirty="0"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zh-CN" sz="1400" dirty="0"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altLang="zh-CN" sz="1400" dirty="0"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altLang="zh-CN" sz="1400" dirty="0"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zh-CN" sz="1400" dirty="0"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</m:e>
                      <m:sup>
                        <m:r>
                          <a:rPr lang="en-US" altLang="zh-CN" sz="14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的导函数 </a:t>
                </a:r>
                <a:endParaRPr lang="en-US" altLang="zh-CN" sz="1400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321" y="4944255"/>
                <a:ext cx="4100279" cy="382990"/>
              </a:xfrm>
              <a:prstGeom prst="rect">
                <a:avLst/>
              </a:prstGeom>
              <a:blipFill rotWithShape="1">
                <a:blip r:embed="rId2"/>
                <a:stretch>
                  <a:fillRect l="-13" t="-38" b="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2141059" y="5624452"/>
                <a:ext cx="7232542" cy="3935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 i="1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y</m:t>
                        </m:r>
                      </m:e>
                      <m:sup>
                        <m:r>
                          <a:rPr lang="zh-CN" altLang="en-US" sz="1400" b="0" i="1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‘</m:t>
                        </m:r>
                      </m:sup>
                    </m:sSup>
                  </m:oMath>
                </a14:m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2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1400" dirty="0"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zh-CN" sz="1400" dirty="0"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altLang="zh-CN" sz="1400" dirty="0"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altLang="zh-CN" sz="1400" dirty="0"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zh-CN" sz="1400" dirty="0"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</m:e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−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</m:sup>
                    </m:sSup>
                    <m:r>
                      <a:rPr lang="zh-CN" altLang="en-US" sz="1400" b="0" i="1" smtClean="0"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1400" dirty="0"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zh-CN" sz="1400" dirty="0"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altLang="zh-CN" sz="1400" dirty="0"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altLang="zh-CN" sz="1400" dirty="0"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zh-CN" sz="1400" dirty="0"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</m:e>
                      <m:sup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′</m:t>
                        </m:r>
                      </m:sup>
                    </m:sSup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=</m:t>
                    </m:r>
                  </m:oMath>
                </a14:m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2(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14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zh-CN" sz="1400" dirty="0"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+</m:t>
                    </m:r>
                    <m:r>
                      <m:rPr>
                        <m:nor/>
                      </m:rPr>
                      <a:rPr lang="en-US" altLang="zh-CN" sz="1400" dirty="0"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2</m:t>
                    </m:r>
                    <m:r>
                      <m:rPr>
                        <m:nor/>
                      </m:rPr>
                      <a:rPr lang="en-US" altLang="zh-CN" sz="1400" dirty="0"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x</m:t>
                    </m:r>
                  </m:oMath>
                </a14:m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)(2x+2)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4(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+3</a:t>
                </a:r>
                <a:r>
                  <a:rPr lang="en-US" altLang="zh-CN" sz="1400" dirty="0"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14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+2x)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4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14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+12</a:t>
                </a:r>
                <a:r>
                  <a:rPr lang="en-US" altLang="zh-CN" sz="1400" dirty="0"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14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+8x</a:t>
                </a:r>
                <a:endParaRPr lang="en-US" altLang="zh-CN" sz="1400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1059" y="5624452"/>
                <a:ext cx="7232542" cy="393569"/>
              </a:xfrm>
              <a:prstGeom prst="rect">
                <a:avLst/>
              </a:prstGeom>
              <a:blipFill rotWithShape="1">
                <a:blip r:embed="rId3"/>
                <a:stretch>
                  <a:fillRect l="-7" t="-65" r="5" b="-1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8364294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导数与运算规则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7" name="文本占位符 2"/>
          <p:cNvSpPr txBox="1"/>
          <p:nvPr/>
        </p:nvSpPr>
        <p:spPr>
          <a:xfrm>
            <a:off x="1022877" y="1346176"/>
            <a:ext cx="5328344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求导练习 </a:t>
            </a:r>
            <a:endParaRPr kumimoji="0" lang="zh-CN" alt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1605" y="1863366"/>
            <a:ext cx="4597400" cy="25527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8364294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导数与运算规则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7" name="文本占位符 2"/>
          <p:cNvSpPr txBox="1"/>
          <p:nvPr/>
        </p:nvSpPr>
        <p:spPr>
          <a:xfrm>
            <a:off x="1686265" y="1484123"/>
            <a:ext cx="779029" cy="4911189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</a:rPr>
              <a:t>1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endParaRPr lang="en-US" altLang="zh-CN" dirty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endParaRPr lang="en-US" altLang="zh-CN" dirty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</a:rPr>
              <a:t>2</a:t>
            </a:r>
            <a:endParaRPr lang="en-US" altLang="zh-CN" dirty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endParaRPr lang="en-US" altLang="zh-CN" dirty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</a:rPr>
              <a:t>3</a:t>
            </a:r>
            <a:endParaRPr lang="en-US" altLang="zh-CN" dirty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</a:rPr>
              <a:t>4</a:t>
            </a:r>
            <a:endParaRPr lang="en-US" altLang="zh-CN" dirty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endParaRPr lang="en-US" altLang="zh-CN" dirty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</a:rPr>
              <a:t>5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endParaRPr kumimoji="0" lang="zh-CN" alt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4894" y="1540884"/>
            <a:ext cx="2259105" cy="106019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339" y="2913881"/>
            <a:ext cx="3368882" cy="51511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807" y="3741803"/>
            <a:ext cx="6272386" cy="3958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2339" y="4497127"/>
            <a:ext cx="5328345" cy="67320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2339" y="5537391"/>
            <a:ext cx="4232328" cy="64340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1068579"/>
            <a:ext cx="8364294" cy="517190"/>
          </a:xfrm>
        </p:spPr>
        <p:txBody>
          <a:bodyPr/>
          <a:lstStyle/>
          <a:p>
            <a:r>
              <a:rPr kumimoji="1"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导数求极值</a:t>
            </a:r>
            <a:endParaRPr kumimoji="1"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7" name="文本占位符 2"/>
          <p:cNvSpPr txBox="1"/>
          <p:nvPr/>
        </p:nvSpPr>
        <p:spPr>
          <a:xfrm>
            <a:off x="1022877" y="1574775"/>
            <a:ext cx="5845756" cy="10057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导数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</a:rPr>
              <a:t>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的位置</a:t>
            </a:r>
            <a:r>
              <a:rPr lang="zh-CN" altLang="en-US" sz="2400" dirty="0">
                <a:solidFill>
                  <a:prstClr val="black">
                    <a:lumMod val="85000"/>
                    <a:lumOff val="15000"/>
                  </a:prstClr>
                </a:solidFill>
              </a:rPr>
              <a:t>是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函数的极值点 </a:t>
            </a:r>
            <a:endParaRPr kumimoji="0" lang="zh-CN" alt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1081321" y="2355337"/>
                <a:ext cx="7623411" cy="5906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2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求函数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y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𝑥</m:t>
                        </m:r>
                      </m:e>
                      <m:sup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-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4x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+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5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的极小值   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321" y="2355337"/>
                <a:ext cx="7623411" cy="590611"/>
              </a:xfrm>
              <a:prstGeom prst="rect">
                <a:avLst/>
              </a:prstGeom>
              <a:blipFill rotWithShape="1">
                <a:blip r:embed="rId1"/>
                <a:stretch>
                  <a:fillRect l="-7" t="-21" r="2" b="-50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1842632" y="3307391"/>
                <a:ext cx="7232542" cy="1172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求导法：</a:t>
                </a:r>
                <a:r>
                  <a:rPr lang="zh-CN" altLang="en-US" sz="2400" dirty="0">
                    <a:solidFill>
                      <a:schemeClr val="accent2">
                        <a:lumMod val="75000"/>
                      </a:schemeClr>
                    </a:solidFill>
                    <a:ea typeface="Alibaba PuHuiTi" pitchFamily="18" charset="-122"/>
                    <a:cs typeface="Alibaba PuHuiTi" pitchFamily="18" charset="-122"/>
                  </a:rPr>
                  <a:t>对</a:t>
                </a:r>
                <a:r>
                  <a:rPr lang="en-US" altLang="zh-CN" sz="2400" dirty="0">
                    <a:solidFill>
                      <a:schemeClr val="accent2">
                        <a:lumMod val="75000"/>
                      </a:schemeClr>
                    </a:solidFill>
                    <a:ea typeface="Alibaba PuHuiTi" pitchFamily="18" charset="-122"/>
                    <a:cs typeface="Alibaba PuHuiTi" pitchFamily="18" charset="-122"/>
                  </a:rPr>
                  <a:t>x</a:t>
                </a:r>
                <a:r>
                  <a:rPr lang="zh-CN" altLang="en-US" sz="2400" dirty="0">
                    <a:solidFill>
                      <a:schemeClr val="accent2">
                        <a:lumMod val="75000"/>
                      </a:schemeClr>
                    </a:solidFill>
                    <a:ea typeface="Alibaba PuHuiTi" pitchFamily="18" charset="-122"/>
                    <a:cs typeface="Alibaba PuHuiTi" pitchFamily="18" charset="-122"/>
                  </a:rPr>
                  <a:t>求导，令导数</a:t>
                </a:r>
                <a:r>
                  <a:rPr lang="en-US" altLang="zh-CN" sz="2400" dirty="0">
                    <a:solidFill>
                      <a:schemeClr val="accent2">
                        <a:lumMod val="75000"/>
                      </a:schemeClr>
                    </a:solidFill>
                    <a:ea typeface="Alibaba PuHuiTi" pitchFamily="18" charset="-122"/>
                    <a:cs typeface="Alibaba PuHuiTi" pitchFamily="18" charset="-122"/>
                  </a:rPr>
                  <a:t>=0</a:t>
                </a:r>
                <a:r>
                  <a:rPr lang="zh-CN" altLang="en-US" sz="2400" dirty="0">
                    <a:solidFill>
                      <a:prstClr val="black"/>
                    </a:solidFill>
                    <a:ea typeface="Alibaba PuHuiTi" pitchFamily="18" charset="-122"/>
                    <a:cs typeface="Alibaba PuHuiTi" pitchFamily="18" charset="-122"/>
                  </a:rPr>
                  <a:t>：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y</m:t>
                        </m:r>
                      </m:e>
                      <m:sup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‘</m:t>
                        </m:r>
                      </m:sup>
                    </m:sSup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2x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-4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0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x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2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。所以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y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极小值 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1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endParaRPr lang="en-US" altLang="zh-CN" sz="2400" dirty="0">
                  <a:solidFill>
                    <a:prstClr val="black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632" y="3307391"/>
                <a:ext cx="7232542" cy="1172822"/>
              </a:xfrm>
              <a:prstGeom prst="rect">
                <a:avLst/>
              </a:prstGeom>
              <a:blipFill rotWithShape="1">
                <a:blip r:embed="rId2"/>
                <a:stretch>
                  <a:fillRect l="-7" t="-27" r="5" b="-18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8364294" cy="517190"/>
          </a:xfrm>
        </p:spPr>
        <p:txBody>
          <a:bodyPr/>
          <a:lstStyle/>
          <a:p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偏导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1081321" y="1357169"/>
                <a:ext cx="7623411" cy="466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lvl="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Z</a:t>
                </a:r>
                <a:r>
                  <a:rPr lang="zh-CN" altLang="en-US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是关于</a:t>
                </a:r>
                <a:r>
                  <a:rPr lang="en-US" altLang="zh-CN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x</a:t>
                </a:r>
                <a:r>
                  <a:rPr lang="zh-CN" altLang="en-US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和</a:t>
                </a:r>
                <a:r>
                  <a:rPr lang="en-US" altLang="zh-CN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y</a:t>
                </a:r>
                <a:r>
                  <a:rPr lang="zh-CN" altLang="en-US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的函数记成</a:t>
                </a:r>
                <a:r>
                  <a:rPr lang="en-US" altLang="zh-CN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z(</a:t>
                </a:r>
                <a:r>
                  <a:rPr lang="en-US" altLang="zh-CN" dirty="0" err="1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x,y</a:t>
                </a:r>
                <a:r>
                  <a:rPr lang="en-US" altLang="zh-CN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</a:t>
                </a:r>
                <a:r>
                  <a:rPr lang="zh-CN" altLang="en-US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，求解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z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noProof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(</m:t>
                    </m:r>
                    <m:sSup>
                      <m:sSupPr>
                        <m:ctrlP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a:rPr kumimoji="0" lang="en-US" altLang="zh-CN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𝑥</m:t>
                        </m:r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−</m:t>
                        </m:r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</m:e>
                      <m:sup>
                        <m:r>
                          <a:rPr kumimoji="0" lang="en-US" altLang="zh-CN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+</a:t>
                </a:r>
                <a:r>
                  <a:rPr lang="zh-CN" altLang="en-US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𝑦</m:t>
                        </m:r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−</m:t>
                        </m:r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3</m:t>
                        </m:r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的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极小值   </a:t>
                </a:r>
                <a:endPara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>
                      <a:lumMod val="75000"/>
                    </a:scheme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321" y="1357169"/>
                <a:ext cx="7623411" cy="466090"/>
              </a:xfrm>
              <a:prstGeom prst="rect">
                <a:avLst/>
              </a:prstGeom>
              <a:blipFill rotWithShape="1">
                <a:blip r:embed="rId1"/>
                <a:stretch>
                  <a:fillRect l="-7" t="-37" r="2" b="-897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1276753" y="1956700"/>
                <a:ext cx="8550351" cy="10798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z</m:t>
                        </m:r>
                      </m:num>
                      <m:den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𝜕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0" i="1" smtClean="0"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dirty="0"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r>
                          <a:rPr lang="zh-CN" altLang="en-US" b="0" i="0" dirty="0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a:rPr lang="en-US" altLang="zh-CN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𝑥</m:t>
                            </m:r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−</m:t>
                            </m:r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zh-CN" altLang="en-US" dirty="0">
                            <a:solidFill>
                              <a:prstClr val="black"/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dirty="0">
                            <a:solidFill>
                              <a:prstClr val="black"/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zh-CN" altLang="en-US" dirty="0">
                            <a:solidFill>
                              <a:prstClr val="black"/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a:rPr lang="en-US" altLang="zh-CN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𝑦</m:t>
                            </m:r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−</m:t>
                            </m:r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3</m:t>
                            </m:r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zh-CN" altLang="en-US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dirty="0"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a:rPr lang="en-US" altLang="zh-CN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𝑥</m:t>
                            </m:r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−</m:t>
                            </m:r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</m:sup>
                        </m:sSup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</a:t>
                </a:r>
                <a:r>
                  <a:rPr lang="en-US" altLang="zh-CN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2(x-2)</a:t>
                </a:r>
                <a:r>
                  <a:rPr lang="zh-CN" altLang="en-US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dirty="0"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x</m:t>
                        </m:r>
                        <m:r>
                          <a:rPr lang="en-US" altLang="zh-CN" b="0" i="0" dirty="0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−</m:t>
                        </m:r>
                        <m:r>
                          <a:rPr lang="en-US" altLang="zh-CN" b="0" i="0" dirty="0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altLang="zh-CN" dirty="0"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′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</m:oMath>
                </a14:m>
                <a:r>
                  <a:rPr lang="en-US" altLang="zh-CN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2(x-2)</a:t>
                </a:r>
                <a:r>
                  <a:rPr lang="zh-CN" altLang="en-US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*</a:t>
                </a:r>
                <a:r>
                  <a:rPr lang="en-US" altLang="zh-CN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1</a:t>
                </a:r>
                <a:r>
                  <a:rPr lang="zh-CN" altLang="en-US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0</a:t>
                </a:r>
                <a:r>
                  <a:rPr lang="zh-CN" altLang="en-US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</a:t>
                </a:r>
                <a:endParaRPr lang="en-US" altLang="zh-CN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x=2</a:t>
                </a:r>
                <a:r>
                  <a:rPr lang="zh-CN" altLang="en-US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时可以在</a:t>
                </a:r>
                <a:r>
                  <a:rPr lang="en-US" altLang="zh-CN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x</a:t>
                </a:r>
                <a:r>
                  <a:rPr lang="zh-CN" altLang="en-US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方向求导极小值</a:t>
                </a:r>
                <a:endParaRPr lang="en-US" altLang="zh-CN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753" y="1956700"/>
                <a:ext cx="8550351" cy="1079847"/>
              </a:xfrm>
              <a:prstGeom prst="rect">
                <a:avLst/>
              </a:prstGeom>
              <a:blipFill rotWithShape="1">
                <a:blip r:embed="rId2"/>
                <a:stretch>
                  <a:fillRect l="-5" t="-25" r="6" b="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1276753" y="3169989"/>
                <a:ext cx="8550351" cy="1131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z</m:t>
                        </m:r>
                      </m:num>
                      <m:den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y</m:t>
                        </m:r>
                      </m:den>
                    </m:f>
                  </m:oMath>
                </a14:m>
                <a:r>
                  <a:rPr lang="en-US" altLang="zh-CN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0" i="1" smtClean="0"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dirty="0"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r>
                          <a:rPr lang="zh-CN" altLang="en-US" b="0" i="0" dirty="0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a:rPr lang="en-US" altLang="zh-CN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𝑥</m:t>
                            </m:r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−</m:t>
                            </m:r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zh-CN" altLang="en-US" dirty="0">
                            <a:solidFill>
                              <a:prstClr val="black"/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dirty="0">
                            <a:solidFill>
                              <a:prstClr val="black"/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zh-CN" altLang="en-US" dirty="0">
                            <a:solidFill>
                              <a:prstClr val="black"/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a:rPr lang="en-US" altLang="zh-CN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𝑦</m:t>
                            </m:r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−</m:t>
                            </m:r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3</m:t>
                            </m:r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zh-CN" altLang="en-US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dirty="0"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a:rPr lang="en-US" altLang="zh-CN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y</m:t>
                            </m:r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−</m:t>
                            </m:r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3</m:t>
                            </m:r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</m:sup>
                        </m:sSup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</a:t>
                </a:r>
                <a:r>
                  <a:rPr lang="en-US" altLang="zh-CN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2(y-3)</a:t>
                </a:r>
                <a:r>
                  <a:rPr lang="zh-CN" altLang="en-US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dirty="0"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y</m:t>
                        </m:r>
                        <m:r>
                          <a:rPr lang="en-US" altLang="zh-CN" b="0" i="0" dirty="0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3</m:t>
                        </m:r>
                        <m:r>
                          <m:rPr>
                            <m:nor/>
                          </m:rPr>
                          <a:rPr lang="en-US" altLang="zh-CN" dirty="0"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′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</m:oMath>
                </a14:m>
                <a:r>
                  <a:rPr lang="en-US" altLang="zh-CN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2(y-3)</a:t>
                </a:r>
                <a:r>
                  <a:rPr lang="zh-CN" altLang="en-US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*</a:t>
                </a:r>
                <a:r>
                  <a:rPr lang="en-US" altLang="zh-CN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1</a:t>
                </a:r>
                <a:r>
                  <a:rPr lang="zh-CN" altLang="en-US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0</a:t>
                </a:r>
                <a:r>
                  <a:rPr lang="zh-CN" altLang="en-US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</a:t>
                </a:r>
                <a:endParaRPr lang="en-US" altLang="zh-CN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y=3</a:t>
                </a:r>
                <a:r>
                  <a:rPr lang="zh-CN" altLang="en-US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时可以在</a:t>
                </a:r>
                <a:r>
                  <a:rPr lang="en-US" altLang="zh-CN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y</a:t>
                </a:r>
                <a:r>
                  <a:rPr lang="zh-CN" altLang="en-US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方向求导极小值</a:t>
                </a:r>
                <a:endParaRPr lang="en-US" altLang="zh-CN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753" y="3169989"/>
                <a:ext cx="8550351" cy="1131656"/>
              </a:xfrm>
              <a:prstGeom prst="rect">
                <a:avLst/>
              </a:prstGeom>
              <a:blipFill rotWithShape="1">
                <a:blip r:embed="rId3"/>
                <a:stretch>
                  <a:fillRect l="-5" t="-6" r="6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8364294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多元函数的偏导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练习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1081321" y="1357169"/>
                <a:ext cx="6449031" cy="424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16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1</a:t>
                </a:r>
                <a:r>
                  <a:rPr lang="zh-CN" altLang="en-US" sz="16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计算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Z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𝑥</m:t>
                        </m:r>
                      </m:e>
                      <m:sup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+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2xy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6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-</a:t>
                </a:r>
                <a:r>
                  <a:rPr lang="zh-CN" altLang="en-US" sz="16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3</m:t>
                        </m:r>
                        <m: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𝑦</m:t>
                        </m:r>
                      </m:e>
                      <m:sup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在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x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、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y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方向的偏导数    </a:t>
                </a:r>
                <a:endPara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321" y="1357169"/>
                <a:ext cx="6449031" cy="424540"/>
              </a:xfrm>
              <a:prstGeom prst="rect">
                <a:avLst/>
              </a:prstGeom>
              <a:blipFill rotWithShape="1">
                <a:blip r:embed="rId1"/>
                <a:stretch>
                  <a:fillRect l="-9" t="-41" r="8" b="-3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1818606" y="1706733"/>
                <a:ext cx="6866268" cy="10399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z</m:t>
                        </m:r>
                      </m:num>
                      <m:den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𝜕</m:t>
                        </m:r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𝑥</m:t>
                        </m:r>
                      </m:den>
                    </m:f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zh-CN" alt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  <m:sSup>
                      <m:sSupPr>
                        <m:ctrlP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kumimoji="0" lang="en-US" altLang="zh-CN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zh-CN" altLang="en-US" sz="1400" dirty="0">
                            <a:solidFill>
                              <a:prstClr val="black"/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400" dirty="0">
                            <a:solidFill>
                              <a:prstClr val="black"/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zh-CN" altLang="en-US" sz="1400" dirty="0">
                            <a:solidFill>
                              <a:prstClr val="black"/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400" dirty="0">
                            <a:solidFill>
                              <a:prstClr val="black"/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altLang="zh-CN" sz="1400" dirty="0">
                            <a:solidFill>
                              <a:prstClr val="black"/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xy</m:t>
                        </m:r>
                        <m:r>
                          <m:rPr>
                            <m:nor/>
                          </m:rPr>
                          <a:rPr lang="zh-CN" altLang="en-US" sz="1400" dirty="0">
                            <a:solidFill>
                              <a:prstClr val="black"/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400" dirty="0">
                            <a:solidFill>
                              <a:prstClr val="black"/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zh-CN" altLang="en-US" sz="1400" dirty="0">
                            <a:solidFill>
                              <a:prstClr val="black"/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sSup>
                          <m:sSupPr>
                            <m:ctrlP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pPr>
                          <m:e>
                            <m:r>
                              <a:rPr lang="en-US" altLang="zh-CN" sz="1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3</m:t>
                            </m:r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kumimoji="0" lang="en-US" altLang="zh-CN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</m:e>
                      <m:sup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′</m:t>
                        </m:r>
                      </m:sup>
                    </m:sSup>
                    <m:r>
                      <a:rPr kumimoji="0" lang="en-US" altLang="zh-CN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=</m:t>
                    </m:r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2x</a:t>
                </a:r>
                <a:r>
                  <a:rPr kumimoji="0" lang="zh-CN" altLang="en-US" sz="14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+</a:t>
                </a:r>
                <a:r>
                  <a:rPr kumimoji="0" lang="zh-CN" altLang="en-US" sz="14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2y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–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0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2x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+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2y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    </a:t>
                </a:r>
                <a:endParaRPr lang="en-US" altLang="zh-CN" sz="1400" dirty="0">
                  <a:solidFill>
                    <a:prstClr val="black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lvl="0"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z</m:t>
                        </m:r>
                      </m:num>
                      <m:den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y</m:t>
                        </m:r>
                      </m:den>
                    </m:f>
                  </m:oMath>
                </a14:m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1400" dirty="0">
                            <a:solidFill>
                              <a:prstClr val="black"/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zh-CN" altLang="en-US" sz="1400" dirty="0">
                            <a:solidFill>
                              <a:prstClr val="black"/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400" dirty="0">
                            <a:solidFill>
                              <a:prstClr val="black"/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zh-CN" altLang="en-US" sz="1400" dirty="0">
                            <a:solidFill>
                              <a:prstClr val="black"/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400" dirty="0">
                            <a:solidFill>
                              <a:prstClr val="black"/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altLang="zh-CN" sz="1400" dirty="0">
                            <a:solidFill>
                              <a:prstClr val="black"/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xy</m:t>
                        </m:r>
                        <m:r>
                          <m:rPr>
                            <m:nor/>
                          </m:rPr>
                          <a:rPr lang="zh-CN" altLang="en-US" sz="1400" dirty="0">
                            <a:solidFill>
                              <a:prstClr val="black"/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400" dirty="0">
                            <a:solidFill>
                              <a:prstClr val="black"/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zh-CN" altLang="en-US" sz="1400" dirty="0">
                            <a:solidFill>
                              <a:prstClr val="black"/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sSup>
                          <m:sSupPr>
                            <m:ctrlP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3</m:t>
                            </m:r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zh-CN" sz="1400" dirty="0">
                            <a:solidFill>
                              <a:prstClr val="black"/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</m:e>
                      <m:sup>
                        <m:r>
                          <a:rPr lang="en-US" altLang="zh-CN" sz="1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′</m:t>
                        </m:r>
                      </m:sup>
                    </m:sSup>
                    <m:r>
                      <a:rPr lang="en-US" altLang="zh-CN" sz="1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</m:oMath>
                </a14:m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0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+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2x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–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6y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2x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–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6y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>
                      <a:lumMod val="75000"/>
                    </a:scheme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606" y="1706733"/>
                <a:ext cx="6866268" cy="1039965"/>
              </a:xfrm>
              <a:prstGeom prst="rect">
                <a:avLst/>
              </a:prstGeom>
              <a:blipFill rotWithShape="1">
                <a:blip r:embed="rId2"/>
                <a:stretch>
                  <a:fillRect l="-9" t="-47" r="9" b="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1063391" y="2746698"/>
                <a:ext cx="4396114" cy="4256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16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2</a:t>
                </a:r>
                <a:r>
                  <a:rPr lang="zh-CN" altLang="en-US" sz="16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计算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Z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𝑥</m:t>
                        </m:r>
                      </m:e>
                      <m:sup>
                        <m: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𝑦</m:t>
                        </m:r>
                      </m:sup>
                    </m:sSup>
                  </m:oMath>
                </a14:m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在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x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、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y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方向的偏导数    </a:t>
                </a:r>
                <a:endPara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391" y="2746698"/>
                <a:ext cx="4396114" cy="425629"/>
              </a:xfrm>
              <a:prstGeom prst="rect">
                <a:avLst/>
              </a:prstGeom>
              <a:blipFill rotWithShape="1">
                <a:blip r:embed="rId3"/>
                <a:stretch>
                  <a:fillRect l="-9" t="-76" r="9" b="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1758069" y="3237013"/>
                <a:ext cx="7402871" cy="10399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kumimoji="0" lang="zh-CN" alt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z</m:t>
                        </m:r>
                      </m:num>
                      <m:den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𝜕</m:t>
                        </m:r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𝑥</m:t>
                        </m:r>
                      </m:den>
                    </m:f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zh-CN" alt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  <m:sSup>
                      <m:sSupPr>
                        <m:ctrlP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kumimoji="0" lang="en-US" altLang="zh-CN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1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𝑥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y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kumimoji="0" lang="en-US" altLang="zh-CN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</m:e>
                      <m:sup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′</m:t>
                        </m:r>
                      </m:sup>
                    </m:sSup>
                    <m:r>
                      <a:rPr kumimoji="0" lang="en-US" altLang="zh-CN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=</m:t>
                    </m:r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𝑦</m:t>
                        </m:r>
                        <m:r>
                          <a:rPr lang="en-US" altLang="zh-CN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−</m:t>
                        </m:r>
                        <m:r>
                          <a:rPr lang="en-US" altLang="zh-CN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sup>
                    </m:sSup>
                  </m:oMath>
                </a14:m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z</m:t>
                        </m:r>
                      </m:num>
                      <m:den>
                        <m:r>
                          <a:rPr lang="zh-CN" alt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y</m:t>
                        </m:r>
                      </m:den>
                    </m:f>
                  </m:oMath>
                </a14:m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  <m:sSup>
                      <m:sSupPr>
                        <m:ctrl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1400" dirty="0">
                            <a:solidFill>
                              <a:prstClr val="black"/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𝑥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y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zh-CN" sz="1400" dirty="0">
                            <a:solidFill>
                              <a:prstClr val="black"/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</m:e>
                      <m:sup>
                        <m:r>
                          <a:rPr lang="en-US" altLang="zh-CN" sz="1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′</m:t>
                        </m:r>
                      </m:sup>
                    </m:sSup>
                    <m:r>
                      <a:rPr lang="en-US" altLang="zh-CN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=</m:t>
                    </m:r>
                  </m:oMath>
                </a14:m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𝑦</m:t>
                        </m:r>
                      </m:sup>
                    </m:sSup>
                  </m:oMath>
                </a14:m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lnx</a:t>
                </a:r>
                <a:endParaRPr lang="en-US" altLang="zh-CN" sz="1400" dirty="0">
                  <a:solidFill>
                    <a:prstClr val="black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069" y="3237013"/>
                <a:ext cx="7402871" cy="1039965"/>
              </a:xfrm>
              <a:prstGeom prst="rect">
                <a:avLst/>
              </a:prstGeom>
              <a:blipFill rotWithShape="1">
                <a:blip r:embed="rId4"/>
                <a:stretch>
                  <a:fillRect l="-5" t="-40" r="6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1081321" y="4375250"/>
                <a:ext cx="7892350" cy="4626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lvl="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3</a:t>
                </a:r>
                <a:r>
                  <a:rPr lang="zh-CN" altLang="en-US" sz="16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计算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Z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e</m:t>
                        </m:r>
                      </m:e>
                      <m:sup>
                        <m:r>
                          <a:rPr kumimoji="0" lang="zh-CN" alt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  <m:sSup>
                          <m:sSupPr>
                            <m:ctrlP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−</m:t>
                        </m:r>
                        <m:r>
                          <a:rPr lang="en-US" altLang="zh-CN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3</m:t>
                        </m:r>
                        <m:r>
                          <a:rPr lang="en-US" altLang="zh-CN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𝑦</m:t>
                        </m:r>
                      </m:sup>
                    </m:sSup>
                  </m:oMath>
                </a14:m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在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x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、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y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方向的偏导数  注意：本题目是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复合函数、多元函数求偏导    </a:t>
                </a:r>
                <a:endPara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>
                      <a:lumMod val="75000"/>
                    </a:scheme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321" y="4375250"/>
                <a:ext cx="7892350" cy="462627"/>
              </a:xfrm>
              <a:prstGeom prst="rect">
                <a:avLst/>
              </a:prstGeom>
              <a:blipFill rotWithShape="1">
                <a:blip r:embed="rId5"/>
                <a:stretch>
                  <a:fillRect l="-7" t="-22" r="6" b="-76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1818606" y="4873579"/>
                <a:ext cx="6416754" cy="10399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z</m:t>
                        </m:r>
                      </m:num>
                      <m:den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𝜕</m:t>
                        </m:r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𝑥</m:t>
                        </m:r>
                      </m:den>
                    </m:f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zh-CN" alt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  <m:sSup>
                      <m:sSupPr>
                        <m:ctrlP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kumimoji="0" lang="en-US" altLang="zh-CN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e</m:t>
                            </m:r>
                          </m:e>
                          <m:sup>
                            <m:r>
                              <a:rPr lang="zh-CN" altLang="en-US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 </m:t>
                            </m:r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altLang="zh-CN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−</m:t>
                            </m:r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3</m:t>
                            </m:r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𝑦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kumimoji="0" lang="en-US" altLang="zh-CN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</m:e>
                      <m:sup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′</m:t>
                        </m:r>
                      </m:sup>
                    </m:sSup>
                    <m:r>
                      <a:rPr kumimoji="0" lang="zh-CN" alt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  <m:r>
                      <a:rPr kumimoji="0" lang="en-US" altLang="zh-CN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=</m:t>
                    </m:r>
                    <m:r>
                      <a:rPr kumimoji="0" lang="zh-CN" alt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400" dirty="0">
                        <a:solidFill>
                          <a:prstClr val="black"/>
                        </a:solidFill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(</m:t>
                    </m:r>
                    <m:sSup>
                      <m:sSupPr>
                        <m:ctrl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e</m:t>
                        </m:r>
                      </m:e>
                      <m:sup>
                        <m:r>
                          <a:rPr lang="zh-CN" alt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  <m:sSup>
                          <m:sSupPr>
                            <m:ctrlP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−</m:t>
                        </m:r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3</m:t>
                        </m:r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𝑦</m:t>
                        </m:r>
                      </m:sup>
                    </m:sSup>
                    <m:r>
                      <m:rPr>
                        <m:nor/>
                      </m:rPr>
                      <a:rPr lang="en-US" altLang="zh-CN" sz="1400" dirty="0">
                        <a:solidFill>
                          <a:prstClr val="black"/>
                        </a:solidFill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)</m:t>
                    </m:r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1400" dirty="0">
                            <a:solidFill>
                              <a:prstClr val="black"/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  <m:sSup>
                          <m:sSupPr>
                            <m:ctrlP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−</m:t>
                        </m:r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3</m:t>
                        </m:r>
                        <m:r>
                          <m:rPr>
                            <m:nor/>
                          </m:rPr>
                          <a:rPr lang="en-US" altLang="zh-CN" sz="1400" dirty="0">
                            <a:solidFill>
                              <a:prstClr val="black"/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zh-CN" sz="1400" dirty="0">
                            <a:solidFill>
                              <a:prstClr val="black"/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</m:e>
                      <m:sup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′</m:t>
                        </m:r>
                      </m:sup>
                    </m:sSup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4x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e</m:t>
                        </m:r>
                      </m:e>
                      <m:sup>
                        <m:r>
                          <a:rPr lang="zh-CN" alt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  <m:sSup>
                          <m:sSupPr>
                            <m:ctrlP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−</m:t>
                        </m:r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3</m:t>
                        </m:r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𝑦</m:t>
                        </m:r>
                      </m:sup>
                    </m:sSup>
                  </m:oMath>
                </a14:m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lvl="0"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z</m:t>
                        </m:r>
                      </m:num>
                      <m:den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sz="1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y</m:t>
                        </m:r>
                      </m:den>
                    </m:f>
                  </m:oMath>
                </a14:m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  <m:sSup>
                      <m:sSupPr>
                        <m:ctrl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1400" dirty="0">
                            <a:solidFill>
                              <a:prstClr val="black"/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e</m:t>
                            </m:r>
                          </m:e>
                          <m:sup>
                            <m:r>
                              <a:rPr lang="zh-CN" altLang="en-US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 </m:t>
                            </m:r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altLang="zh-CN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−</m:t>
                            </m:r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3</m:t>
                            </m:r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𝑦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zh-CN" sz="1400" dirty="0">
                            <a:solidFill>
                              <a:prstClr val="black"/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</m:e>
                      <m:sup>
                        <m:r>
                          <a:rPr lang="en-US" altLang="zh-CN" sz="1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′</m:t>
                        </m:r>
                      </m:sup>
                    </m:sSup>
                    <m:r>
                      <a:rPr lang="zh-CN" alt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  <m:r>
                      <a:rPr lang="en-US" altLang="zh-CN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=</m:t>
                    </m:r>
                    <m:r>
                      <a:rPr lang="zh-CN" alt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400" dirty="0">
                        <a:solidFill>
                          <a:prstClr val="black"/>
                        </a:solidFill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(</m:t>
                    </m:r>
                    <m:sSup>
                      <m:sSupPr>
                        <m:ctrl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e</m:t>
                        </m:r>
                      </m:e>
                      <m:sup>
                        <m:r>
                          <a:rPr lang="zh-CN" alt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  <m:sSup>
                          <m:sSupPr>
                            <m:ctrlP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−</m:t>
                        </m:r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3</m:t>
                        </m:r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𝑦</m:t>
                        </m:r>
                      </m:sup>
                    </m:sSup>
                    <m:r>
                      <m:rPr>
                        <m:nor/>
                      </m:rPr>
                      <a:rPr lang="en-US" altLang="zh-CN" sz="1400" dirty="0">
                        <a:solidFill>
                          <a:prstClr val="black"/>
                        </a:solidFill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)</m:t>
                    </m:r>
                  </m:oMath>
                </a14:m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1400" dirty="0">
                            <a:solidFill>
                              <a:prstClr val="black"/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  <m:sSup>
                          <m:sSupPr>
                            <m:ctrlP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−</m:t>
                        </m:r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3</m:t>
                        </m:r>
                        <m:r>
                          <m:rPr>
                            <m:nor/>
                          </m:rPr>
                          <a:rPr lang="en-US" altLang="zh-CN" sz="1400" dirty="0">
                            <a:solidFill>
                              <a:prstClr val="black"/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zh-CN" sz="1400" dirty="0">
                            <a:solidFill>
                              <a:prstClr val="black"/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</m:e>
                      <m:sup>
                        <m:r>
                          <a:rPr lang="en-US" altLang="zh-CN" sz="1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-3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e</m:t>
                        </m:r>
                      </m:e>
                      <m:sup>
                        <m:r>
                          <a:rPr lang="zh-CN" alt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  <m:sSup>
                          <m:sSupPr>
                            <m:ctrlP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−</m:t>
                        </m:r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3</m:t>
                        </m:r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𝑦</m:t>
                        </m:r>
                      </m:sup>
                    </m:sSup>
                  </m:oMath>
                </a14:m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606" y="4873579"/>
                <a:ext cx="6416754" cy="1039965"/>
              </a:xfrm>
              <a:prstGeom prst="rect">
                <a:avLst/>
              </a:prstGeom>
              <a:blipFill rotWithShape="1">
                <a:blip r:embed="rId6"/>
                <a:stretch>
                  <a:fillRect l="-9" t="-57" r="1" b="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8364294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向量和矩阵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向量运算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8" name="文本框 2"/>
          <p:cNvSpPr txBox="1"/>
          <p:nvPr/>
        </p:nvSpPr>
        <p:spPr>
          <a:xfrm flipH="1">
            <a:off x="1671715" y="1797528"/>
            <a:ext cx="4514398" cy="343364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几何意义上表示：向量</a:t>
            </a:r>
            <a:r>
              <a:rPr lang="en-US" altLang="zh-CN" sz="12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(1,1),</a:t>
            </a:r>
            <a:r>
              <a:rPr lang="zh-CN" altLang="en-US" sz="12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向量（</a:t>
            </a:r>
            <a:r>
              <a:rPr lang="en-US" altLang="zh-CN" sz="12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1,2</a:t>
            </a:r>
            <a:r>
              <a:rPr lang="zh-CN" altLang="en-US" sz="12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0" name="文本占位符 2"/>
          <p:cNvSpPr txBox="1"/>
          <p:nvPr/>
        </p:nvSpPr>
        <p:spPr>
          <a:xfrm>
            <a:off x="1009392" y="2471130"/>
            <a:ext cx="3183229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向量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基运算</a:t>
            </a:r>
            <a:endParaRPr kumimoji="0" lang="zh-CN" altLang="en-GB" sz="1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7" name="文本占位符 2"/>
          <p:cNvSpPr txBox="1"/>
          <p:nvPr/>
        </p:nvSpPr>
        <p:spPr>
          <a:xfrm>
            <a:off x="1022877" y="1311007"/>
            <a:ext cx="5328344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向量是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有大小和方向</a:t>
            </a:r>
            <a:endParaRPr kumimoji="0" lang="zh-CN" altLang="en-GB" sz="1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p:cxnSp>
        <p:nvCxnSpPr>
          <p:cNvPr id="5" name="直线箭头连接符 4"/>
          <p:cNvCxnSpPr/>
          <p:nvPr/>
        </p:nvCxnSpPr>
        <p:spPr>
          <a:xfrm>
            <a:off x="7206071" y="2471836"/>
            <a:ext cx="1575881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 flipV="1">
            <a:off x="7206071" y="1298189"/>
            <a:ext cx="0" cy="119749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 flipV="1">
            <a:off x="7206071" y="2149826"/>
            <a:ext cx="379379" cy="32201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/>
          <p:nvPr/>
        </p:nvCxnSpPr>
        <p:spPr>
          <a:xfrm flipV="1">
            <a:off x="7206071" y="1815379"/>
            <a:ext cx="379379" cy="6564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文本框 2"/>
          <p:cNvSpPr txBox="1"/>
          <p:nvPr/>
        </p:nvSpPr>
        <p:spPr>
          <a:xfrm flipH="1">
            <a:off x="7585450" y="1588030"/>
            <a:ext cx="783427" cy="343364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12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(1,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2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5" name="文本框 2"/>
          <p:cNvSpPr txBox="1"/>
          <p:nvPr/>
        </p:nvSpPr>
        <p:spPr>
          <a:xfrm flipH="1">
            <a:off x="7604173" y="2047408"/>
            <a:ext cx="783427" cy="343364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A(1,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1)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本框 2"/>
              <p:cNvSpPr txBox="1"/>
              <p:nvPr/>
            </p:nvSpPr>
            <p:spPr>
              <a:xfrm flipH="1">
                <a:off x="1671955" y="3005455"/>
                <a:ext cx="2329180" cy="94678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eqArrPr>
                          <m:e>
                            <m:r>
                              <a:rPr kumimoji="0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1</m:t>
                            </m:r>
                          </m:e>
                          <m:e>
                            <m:r>
                              <a:rPr kumimoji="0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</m:e>
                          <m:e>
                            <m:r>
                              <a:rPr kumimoji="0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+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eqArrPr>
                          <m:e>
                            <m:r>
                              <a:rPr lang="en-US" altLang="zh-CN" sz="1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4</m:t>
                            </m:r>
                          </m:e>
                          <m:e>
                            <m:r>
                              <a:rPr lang="en-US" altLang="zh-CN" sz="1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5</m:t>
                            </m:r>
                          </m:e>
                          <m:e>
                            <m:r>
                              <a:rPr lang="en-US" altLang="zh-CN" sz="1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6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eqArrPr>
                          <m:e>
                            <m:r>
                              <a:rPr lang="en-US" altLang="zh-CN" sz="1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5</m:t>
                            </m:r>
                          </m:e>
                          <m:e>
                            <m:r>
                              <a:rPr lang="en-US" altLang="zh-CN" sz="1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7</m:t>
                            </m:r>
                          </m:e>
                          <m:e>
                            <m:r>
                              <a:rPr lang="en-US" altLang="zh-CN" sz="1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9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∈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R</m:t>
                        </m:r>
                      </m:e>
                      <m:sup>
                        <m:r>
                          <a:rPr lang="en-US" altLang="zh-CN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34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671955" y="3005455"/>
                <a:ext cx="2329180" cy="94678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文本框 2"/>
              <p:cNvSpPr txBox="1"/>
              <p:nvPr/>
            </p:nvSpPr>
            <p:spPr>
              <a:xfrm flipH="1">
                <a:off x="4416425" y="2978150"/>
                <a:ext cx="2508250" cy="93916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eqArrPr>
                          <m:e>
                            <m:r>
                              <a:rPr kumimoji="0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1</m:t>
                            </m:r>
                          </m:e>
                          <m:e>
                            <m:r>
                              <a:rPr kumimoji="0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</m:e>
                          <m:e>
                            <m:r>
                              <a:rPr kumimoji="0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-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eqArrPr>
                          <m:e>
                            <m:r>
                              <a:rPr lang="en-US" altLang="zh-CN" sz="1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4</m:t>
                            </m:r>
                          </m:e>
                          <m:e>
                            <m:r>
                              <a:rPr lang="en-US" altLang="zh-CN" sz="1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5</m:t>
                            </m:r>
                          </m:e>
                          <m:e>
                            <m:r>
                              <a:rPr lang="en-US" altLang="zh-CN" sz="1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6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eqArrPr>
                          <m:e>
                            <m:r>
                              <a:rPr lang="en-US" altLang="zh-CN" sz="1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−</m:t>
                            </m:r>
                            <m:r>
                              <a:rPr lang="en-US" altLang="zh-CN" sz="1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3</m:t>
                            </m:r>
                          </m:e>
                          <m:e>
                            <m:r>
                              <a:rPr lang="en-US" altLang="zh-CN" sz="1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−</m:t>
                            </m:r>
                            <m:r>
                              <a:rPr lang="en-US" altLang="zh-CN" sz="1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3</m:t>
                            </m:r>
                          </m:e>
                          <m:e>
                            <m:r>
                              <a:rPr lang="en-US" altLang="zh-CN" sz="1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−</m:t>
                            </m:r>
                            <m:r>
                              <a:rPr lang="en-US" altLang="zh-CN" sz="1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∈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R</m:t>
                        </m:r>
                      </m:e>
                      <m:sup>
                        <m:r>
                          <a:rPr lang="en-US" altLang="zh-CN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39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416425" y="2978150"/>
                <a:ext cx="2508250" cy="93916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本框 2"/>
              <p:cNvSpPr txBox="1"/>
              <p:nvPr/>
            </p:nvSpPr>
            <p:spPr>
              <a:xfrm flipH="1">
                <a:off x="7205980" y="3002280"/>
                <a:ext cx="2356485" cy="93916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0" lang="en-US" altLang="zh-CN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3</m:t>
                    </m:r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*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eqArrPr>
                          <m:e>
                            <m:r>
                              <a:rPr lang="en-US" altLang="zh-CN" sz="1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4</m:t>
                            </m:r>
                          </m:e>
                          <m:e>
                            <m:r>
                              <a:rPr lang="en-US" altLang="zh-CN" sz="1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5</m:t>
                            </m:r>
                          </m:e>
                          <m:e>
                            <m:r>
                              <a:rPr lang="en-US" altLang="zh-CN" sz="1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6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eqArrPr>
                          <m:e>
                            <m:r>
                              <a:rPr lang="en-US" altLang="zh-CN" sz="1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12</m:t>
                            </m:r>
                          </m:e>
                          <m:e>
                            <m:r>
                              <a:rPr lang="en-US" altLang="zh-CN" sz="1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15</m:t>
                            </m:r>
                          </m:e>
                          <m:e>
                            <m:r>
                              <a:rPr lang="en-US" altLang="zh-CN" sz="1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18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∈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R</m:t>
                        </m:r>
                      </m:e>
                      <m:sup>
                        <m:r>
                          <a:rPr lang="en-US" altLang="zh-CN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44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205980" y="3002280"/>
                <a:ext cx="2356485" cy="9391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本占位符 2"/>
          <p:cNvSpPr txBox="1"/>
          <p:nvPr/>
        </p:nvSpPr>
        <p:spPr>
          <a:xfrm>
            <a:off x="1015876" y="4316147"/>
            <a:ext cx="3183229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向量矩阵转置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Transpose</a:t>
            </a:r>
            <a:endParaRPr kumimoji="0" lang="zh-CN" altLang="en-GB" sz="1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文本框 2"/>
              <p:cNvSpPr txBox="1"/>
              <p:nvPr/>
            </p:nvSpPr>
            <p:spPr>
              <a:xfrm flipH="1">
                <a:off x="1678199" y="4850735"/>
                <a:ext cx="1095968" cy="953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kumimoji="0" lang="en-US" altLang="zh-CN" sz="14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Alibaba PuHuiTi" pitchFamily="18" charset="-122"/>
                    <a:cs typeface="Alibaba PuHuiTi" pitchFamily="18" charset="-122"/>
                  </a:rPr>
                  <a:t>X</a:t>
                </a:r>
                <a:r>
                  <a:rPr kumimoji="0" lang="zh-CN" altLang="en-US" sz="14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eqArrPr>
                          <m:e>
                            <m:r>
                              <a:rPr kumimoji="0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1</m:t>
                            </m:r>
                          </m:e>
                          <m:e>
                            <m:r>
                              <a:rPr kumimoji="0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</m:e>
                          <m:e>
                            <m:r>
                              <a:rPr kumimoji="0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47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678199" y="4850735"/>
                <a:ext cx="1095968" cy="953531"/>
              </a:xfrm>
              <a:prstGeom prst="rect">
                <a:avLst/>
              </a:prstGeom>
              <a:blipFill rotWithShape="1">
                <a:blip r:embed="rId4"/>
                <a:stretch>
                  <a:fillRect l="-48" t="-63" r="44" b="38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本框 2"/>
              <p:cNvSpPr txBox="1"/>
              <p:nvPr/>
            </p:nvSpPr>
            <p:spPr>
              <a:xfrm flipH="1">
                <a:off x="2834890" y="5273367"/>
                <a:ext cx="1367458" cy="38299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𝑥</m:t>
                        </m:r>
                      </m:e>
                      <m:sup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0" lang="zh-CN" altLang="en-US" sz="14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Alibaba PuHuiTi" pitchFamily="18" charset="-122"/>
                    <a:cs typeface="Alibaba PuHuiTi" pitchFamily="18" charset="-122"/>
                  </a:rPr>
                  <a:t>  </a:t>
                </a:r>
                <a:r>
                  <a:rPr kumimoji="0" lang="en-US" altLang="zh-CN" sz="14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dPr>
                      <m:e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,</m:t>
                        </m:r>
                        <m:r>
                          <a:rPr kumimoji="0" lang="zh-CN" alt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,</m:t>
                        </m:r>
                        <m:r>
                          <a:rPr kumimoji="0" lang="zh-CN" alt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3</m:t>
                        </m:r>
                      </m:e>
                    </m:d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48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834890" y="5273367"/>
                <a:ext cx="1367458" cy="382990"/>
              </a:xfrm>
              <a:prstGeom prst="rect">
                <a:avLst/>
              </a:prstGeom>
              <a:blipFill rotWithShape="1">
                <a:blip r:embed="rId5"/>
                <a:stretch>
                  <a:fillRect l="-18" t="-85" r="40" b="108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本框 2"/>
              <p:cNvSpPr txBox="1"/>
              <p:nvPr/>
            </p:nvSpPr>
            <p:spPr>
              <a:xfrm flipH="1">
                <a:off x="5818942" y="5099442"/>
                <a:ext cx="2073434" cy="58637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kumimoji="0" lang="en-US" altLang="zh-CN" sz="14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Alibaba PuHuiTi" pitchFamily="18" charset="-122"/>
                    <a:cs typeface="Alibaba PuHuiTi" pitchFamily="18" charset="-122"/>
                  </a:rPr>
                  <a:t>Y</a:t>
                </a:r>
                <a:r>
                  <a:rPr kumimoji="0" lang="zh-CN" altLang="en-US" sz="14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libaba PuHuiTi" pitchFamily="18" charset="-122"/>
                                  <a:cs typeface="Alibaba PuHuiTi" pitchFamily="18" charset="-122"/>
                                </a:rPr>
                                <m:t>1</m:t>
                              </m:r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libaba PuHuiTi" pitchFamily="18" charset="-122"/>
                                  <a:cs typeface="Alibaba PuHuiTi" pitchFamily="18" charset="-122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libaba PuHuiTi" pitchFamily="18" charset="-122"/>
                                  <a:cs typeface="Alibaba PuHuiTi" pitchFamily="18" charset="-122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libaba PuHuiTi" pitchFamily="18" charset="-122"/>
                                  <a:cs typeface="Alibaba PuHuiTi" pitchFamily="18" charset="-122"/>
                                </a:rPr>
                                <m:t>13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libaba PuHuiTi" pitchFamily="18" charset="-122"/>
                                  <a:cs typeface="Alibaba PuHuiTi" pitchFamily="18" charset="-122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libaba PuHuiTi" pitchFamily="18" charset="-122"/>
                                  <a:cs typeface="Alibaba PuHuiTi" pitchFamily="18" charset="-122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libaba PuHuiTi" pitchFamily="18" charset="-122"/>
                                  <a:cs typeface="Alibaba PuHuiTi" pitchFamily="18" charset="-122"/>
                                </a:rPr>
                                <m:t>23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49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818942" y="5099442"/>
                <a:ext cx="2073434" cy="586379"/>
              </a:xfrm>
              <a:prstGeom prst="rect">
                <a:avLst/>
              </a:prstGeom>
              <a:blipFill rotWithShape="1">
                <a:blip r:embed="rId6"/>
                <a:stretch>
                  <a:fillRect l="-21" t="-67" r="29" b="5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文本框 2"/>
              <p:cNvSpPr txBox="1"/>
              <p:nvPr/>
            </p:nvSpPr>
            <p:spPr>
              <a:xfrm flipH="1">
                <a:off x="8150338" y="4831499"/>
                <a:ext cx="2073434" cy="97276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𝑌</m:t>
                        </m:r>
                      </m:e>
                      <m:sup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0" lang="zh-CN" altLang="en-US" sz="14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Alibaba PuHuiTi" pitchFamily="18" charset="-122"/>
                                  <a:cs typeface="Alibaba PuHuiTi" pitchFamily="18" charset="-122"/>
                                </a:rPr>
                                <m:t>1</m:t>
                              </m:r>
                              <m:r>
                                <a:rPr kumimoji="0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Alibaba PuHuiTi" pitchFamily="18" charset="-122"/>
                                  <a:cs typeface="Alibaba PuHuiTi" pitchFamily="18" charset="-122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Alibaba PuHuiTi" pitchFamily="18" charset="-122"/>
                                  <a:cs typeface="Alibaba PuHuiTi" pitchFamily="18" charset="-122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Alibaba PuHuiTi" pitchFamily="18" charset="-122"/>
                                  <a:cs typeface="Alibaba PuHuiTi" pitchFamily="18" charset="-122"/>
                                </a:rPr>
                                <m:t>12</m:t>
                              </m:r>
                            </m:e>
                            <m:e>
                              <m:r>
                                <a:rPr kumimoji="0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Alibaba PuHuiTi" pitchFamily="18" charset="-122"/>
                                  <a:cs typeface="Alibaba PuHuiTi" pitchFamily="18" charset="-122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Alibaba PuHuiTi" pitchFamily="18" charset="-122"/>
                                  <a:cs typeface="Alibaba PuHuiTi" pitchFamily="18" charset="-122"/>
                                </a:rPr>
                                <m:t>13</m:t>
                              </m:r>
                            </m:e>
                            <m:e>
                              <m:r>
                                <a:rPr kumimoji="0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Alibaba PuHuiTi" pitchFamily="18" charset="-122"/>
                                  <a:cs typeface="Alibaba PuHuiTi" pitchFamily="18" charset="-122"/>
                                </a:rPr>
                                <m:t>23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50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150338" y="4831499"/>
                <a:ext cx="2073434" cy="972767"/>
              </a:xfrm>
              <a:prstGeom prst="rect">
                <a:avLst/>
              </a:prstGeom>
              <a:blipFill rotWithShape="1">
                <a:blip r:embed="rId7"/>
                <a:stretch>
                  <a:fillRect l="-5" t="-43" r="13" b="38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8364294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向量和矩阵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范数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Norm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8" name="文本框 2"/>
          <p:cNvSpPr txBox="1"/>
          <p:nvPr/>
        </p:nvSpPr>
        <p:spPr>
          <a:xfrm flipH="1">
            <a:off x="1671715" y="1719704"/>
            <a:ext cx="5927490" cy="1031564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zh-CN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范数</a:t>
            </a:r>
            <a:r>
              <a:rPr lang="en-US" altLang="zh-CN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lang="en-GB" altLang="zh-CN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L1</a:t>
            </a:r>
            <a:r>
              <a:rPr lang="zh-CN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范数</a:t>
            </a:r>
            <a:r>
              <a:rPr lang="en-US" altLang="zh-CN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)-</a:t>
            </a:r>
            <a:r>
              <a:rPr lang="zh-CN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向量中</a:t>
            </a:r>
            <a:r>
              <a:rPr lang="zh-CN" altLang="en-US" sz="1400" b="0" i="0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各个元素绝对值之和</a:t>
            </a:r>
            <a:endParaRPr lang="en-US" altLang="zh-CN" sz="1400" b="0" i="0" dirty="0">
              <a:solidFill>
                <a:schemeClr val="accent2">
                  <a:lumMod val="75000"/>
                </a:schemeClr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lang="zh-CN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范数</a:t>
            </a:r>
            <a:r>
              <a:rPr lang="en-US" altLang="zh-CN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lang="en-GB" altLang="zh-CN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L2</a:t>
            </a:r>
            <a:r>
              <a:rPr lang="zh-CN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范数</a:t>
            </a:r>
            <a:r>
              <a:rPr lang="en-US" altLang="zh-CN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)-</a:t>
            </a:r>
            <a:r>
              <a:rPr lang="zh-CN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向量的模长，</a:t>
            </a:r>
            <a:r>
              <a:rPr lang="zh-CN" altLang="en-US" sz="1400" b="0" i="0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每个元素平方求和，再开平方根</a:t>
            </a:r>
            <a:endParaRPr lang="en-US" altLang="zh-CN" sz="1400" b="0" i="0" dirty="0">
              <a:solidFill>
                <a:schemeClr val="accent2">
                  <a:lumMod val="75000"/>
                </a:schemeClr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altLang="zh-CN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p-</a:t>
            </a:r>
            <a:r>
              <a:rPr lang="zh-CN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范数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：向量中每一个元素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幂求和，在开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次根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7" name="文本占位符 2"/>
          <p:cNvSpPr txBox="1"/>
          <p:nvPr/>
        </p:nvSpPr>
        <p:spPr>
          <a:xfrm>
            <a:off x="1022876" y="1311007"/>
            <a:ext cx="6457689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范数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norm)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是数学中的一种基本概念，具有长度的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意义</a:t>
            </a:r>
            <a:endParaRPr kumimoji="0" lang="zh-CN" alt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" name="文本占位符 2"/>
          <p:cNvSpPr txBox="1"/>
          <p:nvPr/>
        </p:nvSpPr>
        <p:spPr>
          <a:xfrm>
            <a:off x="1019633" y="2730813"/>
            <a:ext cx="1584136" cy="3829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L1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范数</a:t>
            </a:r>
            <a:endParaRPr kumimoji="0" lang="zh-CN" alt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2"/>
              <p:cNvSpPr txBox="1"/>
              <p:nvPr/>
            </p:nvSpPr>
            <p:spPr>
              <a:xfrm flipH="1">
                <a:off x="1684220" y="3122396"/>
                <a:ext cx="4412218" cy="38299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𝑥</m:t>
                        </m:r>
                      </m:e>
                      <m:sup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Alibaba PuHuiTi" pitchFamily="18" charset="-122"/>
                    <a:cs typeface="Alibaba PuHuiTi" pitchFamily="18" charset="-122"/>
                  </a:rPr>
                  <a:t> 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dPr>
                      <m:e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,</m:t>
                        </m:r>
                        <m:r>
                          <a:rPr kumimoji="0" lang="zh-CN" alt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 </m:t>
                        </m:r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,</m:t>
                        </m:r>
                        <m:r>
                          <a:rPr kumimoji="0" lang="zh-CN" alt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 </m:t>
                        </m:r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−</m:t>
                        </m:r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3</m:t>
                        </m:r>
                      </m:e>
                    </m:d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1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x</m:t>
                            </m:r>
                          </m:e>
                        </m:d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dPr>
                      <m:e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e>
                    </m:d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+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dPr>
                      <m:e>
                        <m:r>
                          <a:rPr lang="en-US" altLang="zh-CN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e>
                    </m:d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+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dPr>
                      <m:e>
                        <m:r>
                          <a:rPr lang="en-US" altLang="zh-CN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−</m:t>
                        </m:r>
                        <m:r>
                          <a:rPr lang="en-US" altLang="zh-CN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3</m:t>
                        </m:r>
                      </m:e>
                    </m:d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6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>
                      <a:lumMod val="75000"/>
                    </a:scheme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4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684220" y="3122396"/>
                <a:ext cx="4412218" cy="382990"/>
              </a:xfrm>
              <a:prstGeom prst="rect">
                <a:avLst/>
              </a:prstGeom>
              <a:blipFill rotWithShape="1">
                <a:blip r:embed="rId1"/>
                <a:stretch>
                  <a:fillRect l="-5" t="-26" r="10" b="49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占位符 2"/>
          <p:cNvSpPr txBox="1"/>
          <p:nvPr/>
        </p:nvSpPr>
        <p:spPr>
          <a:xfrm>
            <a:off x="1019633" y="3658563"/>
            <a:ext cx="1584136" cy="3829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L2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范数</a:t>
            </a:r>
            <a:endParaRPr kumimoji="0" lang="zh-CN" alt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2"/>
              <p:cNvSpPr txBox="1"/>
              <p:nvPr/>
            </p:nvSpPr>
            <p:spPr>
              <a:xfrm flipH="1">
                <a:off x="1680845" y="4033520"/>
                <a:ext cx="5327650" cy="51244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𝑥</m:t>
                        </m:r>
                      </m:e>
                      <m:sup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Alibaba PuHuiTi" pitchFamily="18" charset="-122"/>
                    <a:cs typeface="Alibaba PuHuiTi" pitchFamily="18" charset="-122"/>
                  </a:rPr>
                  <a:t> 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dPr>
                      <m:e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,</m:t>
                        </m:r>
                        <m:r>
                          <a:rPr kumimoji="0" lang="zh-CN" alt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 </m:t>
                        </m:r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,</m:t>
                        </m:r>
                        <m:r>
                          <a:rPr kumimoji="0" lang="zh-CN" alt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 </m:t>
                        </m:r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−</m:t>
                        </m:r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3</m:t>
                        </m:r>
                      </m:e>
                    </m:d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a:rPr kumimoji="0" lang="zh-CN" altLang="en-US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 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altLang="zh-CN" sz="1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x</m:t>
                            </m:r>
                          </m:e>
                        </m:d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kumimoji="0" lang="zh-CN" altLang="en-US" sz="1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radPr>
                      <m:deg>
                        <m:r>
                          <a:rPr kumimoji="0" lang="en-US" altLang="zh-CN" sz="1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deg>
                      <m:e>
                        <m:sSup>
                          <m:sSupPr>
                            <m:ctrlPr>
                              <a:rPr kumimoji="0" lang="en-US" altLang="zh-CN" sz="1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pPr>
                          <m:e>
                            <m:r>
                              <a:rPr kumimoji="0" lang="en-US" altLang="zh-CN" sz="1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1</m:t>
                            </m:r>
                          </m:e>
                          <m:sup>
                            <m:r>
                              <a:rPr kumimoji="0" lang="en-US" altLang="zh-CN" sz="1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</m:sup>
                        </m:sSup>
                        <m:r>
                          <a:rPr kumimoji="0" lang="en-US" altLang="zh-CN" sz="1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pPr>
                          <m:e>
                            <m:r>
                              <a:rPr lang="en-US" altLang="zh-CN" sz="1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pPr>
                          <m:e>
                            <m:r>
                              <a:rPr lang="en-US" altLang="zh-CN" sz="1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(−</m:t>
                            </m:r>
                            <m:r>
                              <a:rPr lang="en-US" altLang="zh-CN" sz="1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3</m:t>
                            </m:r>
                            <m:r>
                              <a:rPr lang="en-US" altLang="zh-CN" sz="1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0" lang="zh-CN" alt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radPr>
                      <m:deg/>
                      <m:e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14</m:t>
                        </m:r>
                      </m:e>
                    </m:rad>
                  </m:oMath>
                </a14:m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7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680845" y="4033520"/>
                <a:ext cx="5327650" cy="51244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2"/>
              <p:cNvSpPr txBox="1"/>
              <p:nvPr/>
            </p:nvSpPr>
            <p:spPr>
              <a:xfrm flipH="1">
                <a:off x="1680210" y="4573270"/>
                <a:ext cx="6867525" cy="42608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𝑥</m:t>
                        </m:r>
                      </m:e>
                      <m:sup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Alibaba PuHuiTi" pitchFamily="18" charset="-122"/>
                    <a:cs typeface="Alibaba PuHuiTi" pitchFamily="18" charset="-122"/>
                  </a:rPr>
                  <a:t> 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dPr>
                      <m:e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,</m:t>
                        </m:r>
                        <m:r>
                          <a:rPr kumimoji="0" lang="zh-CN" alt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 </m:t>
                        </m:r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,</m:t>
                        </m:r>
                        <m:r>
                          <a:rPr kumimoji="0" lang="zh-CN" alt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 </m:t>
                        </m:r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−</m:t>
                        </m:r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3</m:t>
                        </m:r>
                      </m:e>
                    </m:d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   </a:t>
                </a:r>
                <a:r>
                  <a:rPr lang="zh-CN" altLang="en-US" sz="1400" noProof="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注意：</a:t>
                </a:r>
                <a:r>
                  <a:rPr lang="zh-CN" altLang="en-US" sz="1400" noProof="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向量的转置</a:t>
                </a:r>
                <a:r>
                  <a:rPr lang="en-US" altLang="zh-CN" sz="1400" noProof="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@</a:t>
                </a:r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向量       </a:t>
                </a:r>
                <a:r>
                  <a:rPr lang="zh-CN" altLang="en-US" sz="1400" noProof="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1400" dirty="0">
                    <a:solidFill>
                      <a:prstClr val="black"/>
                    </a:solidFill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/>
                    </a:solidFill>
                    <a:ea typeface="Alibaba PuHuiTi" pitchFamily="18" charset="-122"/>
                    <a:cs typeface="Alibaba PuHuiTi" pitchFamily="18" charset="-122"/>
                  </a:rPr>
                  <a:t>x</a:t>
                </a:r>
                <a:r>
                  <a:rPr lang="zh-CN" altLang="en-US" sz="1400" dirty="0">
                    <a:solidFill>
                      <a:prstClr val="black"/>
                    </a:solidFill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/>
                    </a:solidFill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prstClr val="black"/>
                    </a:solidFill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sup>
                    </m:sSup>
                    <m:r>
                      <a:rPr lang="en-US" altLang="zh-CN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+</m:t>
                    </m:r>
                    <m:sSup>
                      <m:sSupPr>
                        <m:ctrl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sup>
                    </m:sSup>
                    <m:r>
                      <a:rPr lang="en-US" altLang="zh-CN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+</m:t>
                    </m:r>
                    <m:sSup>
                      <m:sSupPr>
                        <m:ctrl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(−</m:t>
                        </m:r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3</m:t>
                        </m:r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1400" dirty="0">
                    <a:solidFill>
                      <a:prstClr val="black"/>
                    </a:solidFill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/>
                    </a:solidFill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prstClr val="black"/>
                    </a:solidFill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/>
                    </a:solidFill>
                    <a:ea typeface="Alibaba PuHuiTi" pitchFamily="18" charset="-122"/>
                    <a:cs typeface="Alibaba PuHuiTi" pitchFamily="18" charset="-122"/>
                  </a:rPr>
                  <a:t>14</a:t>
                </a:r>
                <a:r>
                  <a:rPr lang="zh-CN" altLang="en-US" sz="1400" dirty="0">
                    <a:solidFill>
                      <a:prstClr val="black"/>
                    </a:solidFill>
                    <a:ea typeface="Alibaba PuHuiTi" pitchFamily="18" charset="-122"/>
                    <a:cs typeface="Alibaba PuHuiTi" pitchFamily="18" charset="-122"/>
                  </a:rPr>
                  <a:t>    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12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680210" y="4573270"/>
                <a:ext cx="6867525" cy="42608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2"/>
              <p:cNvSpPr txBox="1"/>
              <p:nvPr/>
            </p:nvSpPr>
            <p:spPr>
              <a:xfrm flipH="1">
                <a:off x="1680538" y="5007680"/>
                <a:ext cx="5172147" cy="3861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en-US" altLang="zh-CN" sz="1400" dirty="0">
                    <a:solidFill>
                      <a:prstClr val="black"/>
                    </a:solidFill>
                    <a:ea typeface="Alibaba PuHuiTi" pitchFamily="18" charset="-122"/>
                    <a:cs typeface="Alibaba PuHuiTi" pitchFamily="18" charset="-122"/>
                  </a:rPr>
                  <a:t>X</a:t>
                </a:r>
                <a:r>
                  <a:rPr lang="zh-CN" altLang="en-US" sz="1400" dirty="0">
                    <a:solidFill>
                      <a:prstClr val="black"/>
                    </a:solidFill>
                    <a:ea typeface="Alibaba PuHuiTi" pitchFamily="18" charset="-122"/>
                    <a:cs typeface="Alibaba PuHuiTi" pitchFamily="18" charset="-122"/>
                  </a:rPr>
                  <a:t>为向量：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1400" dirty="0">
                    <a:solidFill>
                      <a:prstClr val="black"/>
                    </a:solidFill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/>
                    </a:solidFill>
                    <a:ea typeface="Alibaba PuHuiTi" pitchFamily="18" charset="-122"/>
                    <a:cs typeface="Alibaba PuHuiTi" pitchFamily="18" charset="-122"/>
                  </a:rPr>
                  <a:t>x</a:t>
                </a:r>
                <a:r>
                  <a:rPr lang="zh-CN" altLang="en-US" sz="1400" dirty="0">
                    <a:solidFill>
                      <a:prstClr val="black"/>
                    </a:solidFill>
                    <a:ea typeface="Alibaba PuHuiTi" pitchFamily="18" charset="-122"/>
                    <a:cs typeface="Alibaba PuHuiTi" pitchFamily="18" charset="-122"/>
                  </a:rPr>
                  <a:t>  与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1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x</m:t>
                            </m:r>
                          </m:e>
                        </m:d>
                      </m:e>
                      <m:sub>
                        <m:r>
                          <a:rPr lang="en-US" altLang="zh-CN" sz="1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sub>
                      <m:sup>
                        <m:r>
                          <a:rPr lang="en-US" altLang="zh-CN" sz="1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是一样的</a:t>
                </a:r>
                <a:endParaRPr lang="en-US" altLang="zh-CN" sz="1400" dirty="0">
                  <a:solidFill>
                    <a:schemeClr val="accent2">
                      <a:lumMod val="75000"/>
                    </a:scheme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15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680538" y="5007680"/>
                <a:ext cx="5172147" cy="386131"/>
              </a:xfrm>
              <a:prstGeom prst="rect">
                <a:avLst/>
              </a:prstGeom>
              <a:blipFill rotWithShape="1">
                <a:blip r:embed="rId4"/>
                <a:stretch>
                  <a:fillRect l="-6" t="-18" r="8" b="31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占位符 2"/>
          <p:cNvSpPr txBox="1"/>
          <p:nvPr/>
        </p:nvSpPr>
        <p:spPr>
          <a:xfrm>
            <a:off x="1019633" y="5585184"/>
            <a:ext cx="1584136" cy="3829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 err="1">
                <a:solidFill>
                  <a:prstClr val="black">
                    <a:lumMod val="85000"/>
                    <a:lumOff val="15000"/>
                  </a:prst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Lp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范数</a:t>
            </a:r>
            <a:endParaRPr kumimoji="0" lang="zh-CN" alt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7558" y="5644922"/>
            <a:ext cx="2949731" cy="38326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8364294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向量和矩阵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矩阵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Matrix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0" name="文本占位符 2"/>
          <p:cNvSpPr txBox="1"/>
          <p:nvPr/>
        </p:nvSpPr>
        <p:spPr>
          <a:xfrm>
            <a:off x="1041337" y="1678770"/>
            <a:ext cx="3183229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矩阵在机器学习中的表达</a:t>
            </a:r>
            <a:endParaRPr kumimoji="0" lang="zh-CN" alt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7" name="文本占位符 2"/>
          <p:cNvSpPr txBox="1"/>
          <p:nvPr/>
        </p:nvSpPr>
        <p:spPr>
          <a:xfrm>
            <a:off x="1022876" y="1311007"/>
            <a:ext cx="8052298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矩阵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是数学中的一种基本概念，表达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行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列的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等</a:t>
            </a:r>
            <a:endParaRPr kumimoji="0" lang="zh-CN" alt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" name="文本占位符 2"/>
          <p:cNvSpPr txBox="1"/>
          <p:nvPr/>
        </p:nvSpPr>
        <p:spPr>
          <a:xfrm>
            <a:off x="1022877" y="3842784"/>
            <a:ext cx="2333166" cy="3829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矩阵加法和减法</a:t>
            </a:r>
            <a:endParaRPr kumimoji="0" lang="zh-CN" alt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1893260" y="2199001"/>
                <a:ext cx="2079363" cy="4515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A</a:t>
                </a:r>
                <a:r>
                  <a:rPr kumimoji="1"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1" lang="en-US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1"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CN" sz="14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14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1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CN" sz="1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1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kumimoji="1" lang="en-US" altLang="zh-CN" sz="1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400" i="1" dirty="0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en-US" altLang="zh-CN" sz="14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14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14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1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zh-CN" altLang="en-US" sz="1400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260" y="2199001"/>
                <a:ext cx="2079363" cy="451598"/>
              </a:xfrm>
              <a:prstGeom prst="rect">
                <a:avLst/>
              </a:prstGeom>
              <a:blipFill rotWithShape="1">
                <a:blip r:embed="rId1"/>
                <a:stretch>
                  <a:fillRect l="-16" t="-140" r="3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/>
              <p:cNvSpPr txBox="1"/>
              <p:nvPr/>
            </p:nvSpPr>
            <p:spPr>
              <a:xfrm>
                <a:off x="1857384" y="2765263"/>
                <a:ext cx="2624113" cy="4515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A</a:t>
                </a:r>
                <a:r>
                  <a:rPr kumimoji="1"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1" lang="en-US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1"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CN" sz="14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14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1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CN" sz="1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zh-CN" altLang="en-US" sz="1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a:rPr kumimoji="1" lang="en-US" altLang="zh-CN" sz="1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1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kumimoji="1" lang="en-US" altLang="zh-CN" sz="1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kumimoji="1" lang="zh-CN" altLang="en-US" sz="1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a:rPr kumimoji="1" lang="en-US" altLang="zh-CN" sz="1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400" i="1" dirty="0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en-US" altLang="zh-CN" sz="14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14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14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sz="1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zh-CN" altLang="en-US" sz="1400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384" y="2765263"/>
                <a:ext cx="2624113" cy="451598"/>
              </a:xfrm>
              <a:prstGeom prst="rect">
                <a:avLst/>
              </a:prstGeom>
              <a:blipFill rotWithShape="1">
                <a:blip r:embed="rId2"/>
                <a:stretch>
                  <a:fillRect t="-105" r="12" b="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1879796" y="3411893"/>
                <a:ext cx="26017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一个矩阵</a:t>
                </a:r>
                <a:r>
                  <a:rPr kumimoji="1" lang="en-US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m</a:t>
                </a:r>
                <a:r>
                  <a:rPr kumimoji="1"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行</a:t>
                </a:r>
                <a:r>
                  <a:rPr kumimoji="1" lang="en-US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n</a:t>
                </a:r>
                <a:r>
                  <a:rPr kumimoji="1"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列：</a:t>
                </a:r>
                <a:r>
                  <a:rPr kumimoji="1" lang="en-US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A</a:t>
                </a:r>
                <a:r>
                  <a:rPr kumimoji="1"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400" i="1" dirty="0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14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sz="1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zh-CN" altLang="en-US" sz="1400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796" y="3411893"/>
                <a:ext cx="2601701" cy="307777"/>
              </a:xfrm>
              <a:prstGeom prst="rect">
                <a:avLst/>
              </a:prstGeom>
              <a:blipFill rotWithShape="1">
                <a:blip r:embed="rId3"/>
                <a:stretch>
                  <a:fillRect l="-8" t="-12" r="12" b="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/>
            </p:nvSpPr>
            <p:spPr>
              <a:xfrm>
                <a:off x="4794848" y="3396473"/>
                <a:ext cx="3639033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一个数据集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X</a:t>
                </a:r>
                <a14:m>
                  <m:oMath xmlns:m="http://schemas.openxmlformats.org/officeDocument/2006/math">
                    <m:r>
                      <a:rPr lang="zh-CN" altLang="en-US" sz="14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zh-CN" altLang="en-US" sz="14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altLang="zh-CN" sz="1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14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N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多少行数据</a:t>
                </a: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,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D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特征数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848" y="3396473"/>
                <a:ext cx="3639033" cy="311560"/>
              </a:xfrm>
              <a:prstGeom prst="rect">
                <a:avLst/>
              </a:prstGeom>
              <a:blipFill rotWithShape="1">
                <a:blip r:embed="rId4"/>
                <a:stretch>
                  <a:fillRect l="-16" t="-158" r="12" b="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/>
              <p:cNvSpPr txBox="1"/>
              <p:nvPr/>
            </p:nvSpPr>
            <p:spPr>
              <a:xfrm>
                <a:off x="1825167" y="4275064"/>
                <a:ext cx="3262400" cy="661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CN" sz="14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14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1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CN" sz="1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zh-CN" altLang="en-US" sz="1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kumimoji="1" lang="en-US" altLang="zh-CN" sz="1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1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kumimoji="1" lang="en-US" altLang="zh-CN" sz="1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kumimoji="1" lang="zh-CN" altLang="en-US" sz="1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kumimoji="1" lang="en-US" altLang="zh-CN" sz="1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+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CN" sz="1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CN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zh-CN" altLang="en-US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kumimoji="1" lang="en-US" altLang="zh-CN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kumimoji="1" lang="en-US" altLang="zh-CN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kumimoji="1" lang="zh-CN" altLang="en-US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kumimoji="1" lang="en-US" altLang="zh-CN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CN" sz="1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1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1" lang="en-US" altLang="zh-CN" sz="1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kumimoji="1" lang="zh-CN" altLang="en-US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kumimoji="1" lang="en-US" altLang="zh-CN" sz="1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1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kumimoji="1" lang="en-US" altLang="zh-CN" sz="1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kumimoji="1" lang="zh-CN" altLang="en-US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kumimoji="1" lang="en-US" altLang="zh-CN" sz="1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  <a:sym typeface="+mn-ea"/>
                  </a:rPr>
                  <a:t> </a:t>
                </a:r>
                <a:endParaRPr lang="zh-CN" altLang="en-US" sz="1400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endParaRPr lang="zh-CN" altLang="en-US" sz="1400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167" y="4275064"/>
                <a:ext cx="3262400" cy="661670"/>
              </a:xfrm>
              <a:prstGeom prst="rect">
                <a:avLst/>
              </a:prstGeom>
              <a:blipFill rotWithShape="1">
                <a:blip r:embed="rId5"/>
                <a:stretch>
                  <a:fillRect l="-5" t="-37" r="18" b="-454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/>
              <p:cNvSpPr txBox="1"/>
              <p:nvPr/>
            </p:nvSpPr>
            <p:spPr>
              <a:xfrm>
                <a:off x="5732442" y="4244464"/>
                <a:ext cx="3567200" cy="4515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CN" sz="14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14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1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CN" sz="1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zh-CN" altLang="en-US" sz="1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kumimoji="1" lang="en-US" altLang="zh-CN" sz="1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1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kumimoji="1" lang="en-US" altLang="zh-CN" sz="1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kumimoji="1" lang="zh-CN" altLang="en-US" sz="1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kumimoji="1" lang="en-US" altLang="zh-CN" sz="1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-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CN" sz="1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CN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zh-CN" altLang="en-US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kumimoji="1" lang="en-US" altLang="zh-CN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kumimoji="1" lang="en-US" altLang="zh-CN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kumimoji="1" lang="zh-CN" altLang="en-US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kumimoji="1" lang="en-US" altLang="zh-CN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CN" sz="1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1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zh-CN" sz="1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kumimoji="1" lang="zh-CN" altLang="en-US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kumimoji="1" lang="en-US" altLang="zh-CN" sz="1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1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zh-CN" sz="1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kumimoji="1" lang="zh-CN" altLang="en-US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kumimoji="1" lang="en-US" altLang="zh-CN" sz="1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endParaRPr lang="zh-CN" altLang="en-US" sz="1400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442" y="4244464"/>
                <a:ext cx="3567200" cy="451598"/>
              </a:xfrm>
              <a:prstGeom prst="rect">
                <a:avLst/>
              </a:prstGeom>
              <a:blipFill rotWithShape="1">
                <a:blip r:embed="rId6"/>
                <a:stretch>
                  <a:fillRect l="-8" t="-27" r="2" b="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本占位符 2"/>
          <p:cNvSpPr txBox="1"/>
          <p:nvPr/>
        </p:nvSpPr>
        <p:spPr>
          <a:xfrm>
            <a:off x="1022874" y="4919264"/>
            <a:ext cx="5543295" cy="33728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矩阵乘法 ：对应行列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元素相乘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，然后再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加和再一起</a:t>
            </a:r>
            <a:endParaRPr kumimoji="0" lang="zh-CN" altLang="en-GB" sz="1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本框 32"/>
              <p:cNvSpPr txBox="1"/>
              <p:nvPr/>
            </p:nvSpPr>
            <p:spPr>
              <a:xfrm>
                <a:off x="3826707" y="5331047"/>
                <a:ext cx="1750490" cy="628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B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65000"/>
                                    <a:lumOff val="3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kumimoji="1" lang="en-US" altLang="zh-CN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>
                                          <a:lumMod val="65000"/>
                                          <a:lumOff val="35000"/>
                                        </a:prst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eqArrPr>
                                <m:e>
                                  <m:r>
                                    <a:rPr kumimoji="1" lang="en-US" altLang="zh-CN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>
                                          <a:lumMod val="65000"/>
                                          <a:lumOff val="35000"/>
                                        </a:prst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3</m:t>
                                  </m:r>
                                </m:e>
                                <m:e>
                                  <m:r>
                                    <a:rPr kumimoji="1" lang="en-US" altLang="zh-CN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>
                                          <a:lumMod val="65000"/>
                                          <a:lumOff val="35000"/>
                                        </a:prst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kumimoji="1" lang="en-US" altLang="zh-CN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>
                                          <a:lumMod val="65000"/>
                                          <a:lumOff val="35000"/>
                                        </a:prst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eqArrPr>
                                <m:e>
                                  <m:r>
                                    <a:rPr kumimoji="1" lang="en-US" altLang="zh-CN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>
                                          <a:lumMod val="65000"/>
                                          <a:lumOff val="35000"/>
                                        </a:prst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4</m:t>
                                  </m:r>
                                </m:e>
                                <m:e>
                                  <m:r>
                                    <a:rPr kumimoji="1" lang="en-US" altLang="zh-CN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>
                                          <a:lumMod val="65000"/>
                                          <a:lumOff val="35000"/>
                                        </a:prst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zh-CN" alt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∈</m:t>
                    </m:r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R</m:t>
                        </m:r>
                      </m:e>
                      <m:sup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  <m:r>
                          <a:rPr kumimoji="0" lang="zh-CN" altLang="en-US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∗</m:t>
                        </m:r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  <m:r>
                          <a:rPr kumimoji="0" lang="zh-CN" altLang="en-US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</m:sup>
                    </m:sSup>
                  </m:oMath>
                </a14:m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707" y="5331047"/>
                <a:ext cx="1750490" cy="628505"/>
              </a:xfrm>
              <a:prstGeom prst="rect">
                <a:avLst/>
              </a:prstGeom>
              <a:blipFill rotWithShape="1">
                <a:blip r:embed="rId7"/>
                <a:stretch>
                  <a:fillRect l="-11" t="-35" r="36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本框 33"/>
              <p:cNvSpPr txBox="1"/>
              <p:nvPr/>
            </p:nvSpPr>
            <p:spPr>
              <a:xfrm>
                <a:off x="1824990" y="5387340"/>
                <a:ext cx="2084705" cy="4464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A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65000"/>
                                    <a:lumOff val="3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  <m:r>
                                <a:rPr kumimoji="1" lang="zh-CN" alt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     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4</m:t>
                              </m:r>
                            </m:e>
                            <m:e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5</m:t>
                              </m:r>
                              <m:r>
                                <a:rPr kumimoji="1" lang="zh-CN" alt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     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zh-CN" alt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∈</m:t>
                    </m:r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R</m:t>
                        </m:r>
                      </m:e>
                      <m:sup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  <m:r>
                          <a:rPr kumimoji="0" lang="zh-CN" altLang="en-US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∗</m:t>
                        </m:r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  <m:r>
                          <a:rPr kumimoji="0" lang="zh-CN" altLang="en-US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</m:sup>
                    </m:sSup>
                  </m:oMath>
                </a14:m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990" y="5387340"/>
                <a:ext cx="2084705" cy="44640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本框 34"/>
              <p:cNvSpPr txBox="1"/>
              <p:nvPr/>
            </p:nvSpPr>
            <p:spPr>
              <a:xfrm>
                <a:off x="1879796" y="6096616"/>
                <a:ext cx="3639033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kumimoji="1" lang="en-US" altLang="zh-CN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A</a:t>
                </a:r>
                <a14:m>
                  <m:oMath xmlns:m="http://schemas.openxmlformats.org/officeDocument/2006/math">
                    <m:r>
                      <a:rPr kumimoji="0" lang="zh-CN" alt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∈</m:t>
                    </m:r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R</m:t>
                        </m:r>
                      </m:e>
                      <m:sup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</m:t>
                        </m:r>
                        <m:r>
                          <a:rPr kumimoji="0" lang="zh-CN" altLang="en-US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∗</m:t>
                        </m:r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zh-CN" altLang="en-US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</m:sup>
                    </m:sSup>
                    <m:r>
                      <a:rPr kumimoji="0" lang="en-US" altLang="zh-CN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1" lang="en-US" altLang="zh-CN" sz="1400" noProof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B</a:t>
                </a:r>
                <a14:m>
                  <m:oMath xmlns:m="http://schemas.openxmlformats.org/officeDocument/2006/math">
                    <m:r>
                      <a:rPr lang="zh-CN" altLang="en-US" sz="1400" i="1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zh-CN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 i="1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en-US" altLang="zh-CN" sz="14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1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14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zh-CN" altLang="en-US" sz="1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  <a:sym typeface="Wingdings" panose="05000000000000000000" pitchFamily="2" charset="2"/>
                  </a:rPr>
                  <a:t>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  <a:sym typeface="Wingdings" panose="05000000000000000000" pitchFamily="2" charset="2"/>
                  </a:rPr>
                  <a:t>  </a:t>
                </a:r>
                <a:r>
                  <a:rPr lang="en-US" altLang="zh-CN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  <a:sym typeface="Wingdings" panose="05000000000000000000" pitchFamily="2" charset="2"/>
                  </a:rPr>
                  <a:t>A@B=C</a:t>
                </a:r>
                <a:r>
                  <a:rPr lang="zh-CN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400" i="1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zh-CN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 i="1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en-US" altLang="zh-CN" sz="14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zh-CN" altLang="en-US" sz="1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1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zh-CN" altLang="en-US" sz="1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zh-CN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  <a:sym typeface="Wingdings" panose="05000000000000000000" pitchFamily="2" charset="2"/>
                  </a:rPr>
                  <a:t>  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796" y="6096616"/>
                <a:ext cx="3639033" cy="311560"/>
              </a:xfrm>
              <a:prstGeom prst="rect">
                <a:avLst/>
              </a:prstGeom>
              <a:blipFill rotWithShape="1">
                <a:blip r:embed="rId9"/>
                <a:stretch>
                  <a:fillRect l="-5" t="-198" r="1" b="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文本框 35"/>
              <p:cNvSpPr txBox="1"/>
              <p:nvPr/>
            </p:nvSpPr>
            <p:spPr>
              <a:xfrm>
                <a:off x="5617210" y="5356860"/>
                <a:ext cx="5821680" cy="4692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kumimoji="1" lang="en-US" altLang="zh-CN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C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65000"/>
                                    <a:lumOff val="3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  <m:r>
                                <m:rPr>
                                  <m:brk m:alnAt="7"/>
                                </m:rPr>
                                <a:rPr kumimoji="1" lang="zh-CN" alt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  <m:r>
                                <m:rPr>
                                  <m:brk m:alnAt="7"/>
                                </m:rP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  <m:r>
                                <m:rPr>
                                  <m:brk m:alnAt="7"/>
                                </m:rPr>
                                <a:rPr kumimoji="1" lang="zh-CN" alt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  <m:r>
                                <m:rPr>
                                  <m:brk m:alnAt="7"/>
                                </m:rP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3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3</m:t>
                              </m:r>
                              <m:r>
                                <m:rPr>
                                  <m:brk m:alnAt="7"/>
                                </m:rPr>
                                <a:rPr kumimoji="1" lang="zh-CN" alt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  <m:r>
                                <m:rPr>
                                  <m:brk m:alnAt="7"/>
                                </m:rP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</m:e>
                            <m:e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  <m:r>
                                <a:rPr kumimoji="1" lang="zh-CN" alt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  <m:r>
                                <a:rPr kumimoji="1" lang="zh-CN" alt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4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3</m:t>
                              </m:r>
                              <m:r>
                                <a:rPr kumimoji="1" lang="zh-CN" alt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4</m:t>
                              </m:r>
                              <m:r>
                                <a:rPr kumimoji="1" lang="zh-CN" alt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5</m:t>
                              </m:r>
                              <m:r>
                                <a:rPr kumimoji="1" lang="zh-CN" alt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3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6</m:t>
                              </m:r>
                              <m:r>
                                <a:rPr kumimoji="1" lang="zh-CN" alt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</m:e>
                            <m:e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4</m:t>
                              </m:r>
                              <m:r>
                                <a:rPr kumimoji="1" lang="zh-CN" alt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5</m:t>
                              </m:r>
                              <m:r>
                                <a:rPr kumimoji="1" lang="zh-CN" alt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4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6</m:t>
                              </m:r>
                              <m:r>
                                <a:rPr kumimoji="1" lang="zh-CN" alt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CN" sz="14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1400" i="1" smtClean="0">
                                <a:solidFill>
                                  <a:prstClr val="black">
                                    <a:lumMod val="65000"/>
                                    <a:lumOff val="3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1400" b="0" i="1" smtClean="0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CN" sz="1400" b="0" i="1" smtClean="0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kumimoji="1" lang="en-US" altLang="zh-CN" sz="1400" i="1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kumimoji="1" lang="en-US" altLang="zh-CN" sz="1400" b="0" i="1" smtClean="0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1400" b="0" i="1" smtClean="0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  <m:r>
                                <a:rPr kumimoji="1" lang="en-US" altLang="zh-CN" sz="1400" i="1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kumimoji="1" lang="en-US" altLang="zh-CN" sz="1400" b="0" i="1" smtClean="0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</a:t>
                </a:r>
                <a14:m>
                  <m:oMath xmlns:m="http://schemas.openxmlformats.org/officeDocument/2006/math">
                    <m:r>
                      <a:rPr kumimoji="0" lang="zh-CN" alt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∈</m:t>
                    </m:r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R</m:t>
                        </m:r>
                      </m:e>
                      <m:sup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  <m:r>
                          <a:rPr kumimoji="0" lang="zh-CN" altLang="en-US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∗</m:t>
                        </m:r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7210" y="5356860"/>
                <a:ext cx="5821680" cy="46926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8364294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基础数学向量和矩阵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矩阵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Matrix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" name="文本占位符 2"/>
          <p:cNvSpPr txBox="1"/>
          <p:nvPr/>
        </p:nvSpPr>
        <p:spPr>
          <a:xfrm>
            <a:off x="1032605" y="2806474"/>
            <a:ext cx="2333166" cy="3829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矩阵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@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矩阵的转置</a:t>
            </a:r>
            <a:endParaRPr kumimoji="0" lang="zh-CN" alt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/>
              <p:cNvSpPr txBox="1"/>
              <p:nvPr/>
            </p:nvSpPr>
            <p:spPr>
              <a:xfrm>
                <a:off x="1766801" y="3384669"/>
                <a:ext cx="2639829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A@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A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T</m:t>
                        </m:r>
                      </m:sup>
                    </m:sSup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是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方阵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，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A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@A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是</a:t>
                </a:r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方阵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>
                      <a:lumMod val="75000"/>
                    </a:scheme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801" y="3384669"/>
                <a:ext cx="2639829" cy="311560"/>
              </a:xfrm>
              <a:prstGeom prst="rect">
                <a:avLst/>
              </a:prstGeom>
              <a:blipFill rotWithShape="1">
                <a:blip r:embed="rId1"/>
                <a:stretch>
                  <a:fillRect l="-9" t="-38" r="14" b="1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/>
              <p:cNvSpPr txBox="1"/>
              <p:nvPr/>
            </p:nvSpPr>
            <p:spPr>
              <a:xfrm>
                <a:off x="4756630" y="3091137"/>
                <a:ext cx="6760918" cy="634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65000"/>
                                    <a:lumOff val="3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  <m:r>
                                <a:rPr kumimoji="1" lang="zh-CN" alt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    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4</m:t>
                              </m:r>
                            </m:e>
                            <m:e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5</m:t>
                              </m:r>
                              <m:r>
                                <a:rPr kumimoji="1" lang="zh-CN" alt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   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@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CN" sz="14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1400" i="1">
                                <a:solidFill>
                                  <a:prstClr val="black">
                                    <a:lumMod val="65000"/>
                                    <a:lumOff val="3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1400" i="1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CN" sz="1400" b="0" i="1" smtClean="0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kumimoji="1" lang="en-US" altLang="zh-CN" sz="1400" i="1">
                                      <a:solidFill>
                                        <a:prstClr val="black">
                                          <a:lumMod val="65000"/>
                                          <a:lumOff val="3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kumimoji="1" lang="en-US" altLang="zh-CN" sz="1400" b="0" i="1" smtClean="0">
                                      <a:solidFill>
                                        <a:prstClr val="black">
                                          <a:lumMod val="65000"/>
                                          <a:lumOff val="3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kumimoji="1" lang="en-US" altLang="zh-CN" sz="1400" b="0" i="1" smtClean="0">
                                      <a:solidFill>
                                        <a:prstClr val="black">
                                          <a:lumMod val="65000"/>
                                          <a:lumOff val="3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kumimoji="1" lang="en-US" altLang="zh-CN" sz="1400" i="1">
                                      <a:solidFill>
                                        <a:prstClr val="black">
                                          <a:lumMod val="65000"/>
                                          <a:lumOff val="3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kumimoji="1" lang="en-US" altLang="zh-CN" sz="1400" b="0" i="1" smtClean="0">
                                      <a:solidFill>
                                        <a:prstClr val="black">
                                          <a:lumMod val="65000"/>
                                          <a:lumOff val="3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e>
                                  <m:r>
                                    <a:rPr kumimoji="1" lang="en-US" altLang="zh-CN" sz="1400" b="0" i="1" smtClean="0">
                                      <a:solidFill>
                                        <a:prstClr val="black">
                                          <a:lumMod val="65000"/>
                                          <a:lumOff val="3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  <m:r>
                      <a:rPr kumimoji="1" lang="en-US" altLang="zh-CN" sz="1400" i="1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65000"/>
                                    <a:lumOff val="3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  <m:r>
                                <m:rPr>
                                  <m:brk m:alnAt="7"/>
                                </m:rPr>
                                <a:rPr kumimoji="1" lang="zh-CN" alt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  <m:r>
                                <m:rPr>
                                  <m:brk m:alnAt="7"/>
                                </m:rP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  <m:r>
                                <m:rPr>
                                  <m:brk m:alnAt="7"/>
                                </m:rPr>
                                <a:rPr kumimoji="1" lang="zh-CN" alt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  <m:r>
                                <m:rPr>
                                  <m:brk m:alnAt="7"/>
                                </m:rP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3</m:t>
                              </m:r>
                              <m:r>
                                <m:rPr>
                                  <m:brk m:alnAt="7"/>
                                </m:rPr>
                                <a:rPr kumimoji="1" lang="zh-CN" alt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  <m:r>
                                <m:rPr>
                                  <m:brk m:alnAt="7"/>
                                </m:rP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3</m:t>
                              </m:r>
                            </m:e>
                            <m:e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  <m:r>
                                <a:rPr kumimoji="1" lang="zh-CN" alt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4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  <m:r>
                                <a:rPr kumimoji="1" lang="zh-CN" alt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5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3</m:t>
                              </m:r>
                              <m:r>
                                <a:rPr kumimoji="1" lang="zh-CN" alt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6</m:t>
                              </m:r>
                              <m:r>
                                <a:rPr kumimoji="1" lang="zh-CN" alt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4</m:t>
                              </m:r>
                              <m:r>
                                <a:rPr kumimoji="1" lang="zh-CN" alt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5</m:t>
                              </m:r>
                              <m:r>
                                <a:rPr kumimoji="1" lang="zh-CN" alt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6</m:t>
                              </m:r>
                              <m:r>
                                <a:rPr kumimoji="1" lang="zh-CN" alt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3</m:t>
                              </m:r>
                            </m:e>
                            <m:e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4</m:t>
                              </m:r>
                              <m:r>
                                <a:rPr kumimoji="1" lang="zh-CN" alt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4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5</m:t>
                              </m:r>
                              <m:r>
                                <a:rPr kumimoji="1" lang="zh-CN" alt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5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6</m:t>
                              </m:r>
                              <m:r>
                                <a:rPr kumimoji="1" lang="zh-CN" alt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CN" sz="14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1400" i="1">
                                <a:solidFill>
                                  <a:prstClr val="black">
                                    <a:lumMod val="65000"/>
                                    <a:lumOff val="3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1400" i="1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CN" sz="1400" b="0" i="1" smtClean="0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kumimoji="1" lang="en-US" altLang="zh-CN" sz="1400" b="0" i="1" smtClean="0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1400" b="0" i="1" smtClean="0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e>
                              <m:r>
                                <a:rPr kumimoji="1" lang="en-US" altLang="zh-CN" sz="1400" b="0" i="1" smtClean="0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630" y="3091137"/>
                <a:ext cx="6760918" cy="634276"/>
              </a:xfrm>
              <a:prstGeom prst="rect">
                <a:avLst/>
              </a:prstGeom>
              <a:blipFill rotWithShape="1">
                <a:blip r:embed="rId2"/>
                <a:stretch>
                  <a:fillRect l="-7" t="-93" r="8" b="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4756630" y="3734243"/>
                <a:ext cx="6760918" cy="679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CN" sz="1400" i="1" smtClean="0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1400" i="1">
                                <a:solidFill>
                                  <a:prstClr val="black">
                                    <a:lumMod val="65000"/>
                                    <a:lumOff val="3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1400" i="1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CN" sz="1400" b="0" i="1" smtClean="0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kumimoji="1" lang="en-US" altLang="zh-CN" sz="1400" i="1">
                                      <a:solidFill>
                                        <a:prstClr val="black">
                                          <a:lumMod val="65000"/>
                                          <a:lumOff val="3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kumimoji="1" lang="en-US" altLang="zh-CN" sz="1400" b="0" i="1" smtClean="0">
                                      <a:solidFill>
                                        <a:prstClr val="black">
                                          <a:lumMod val="65000"/>
                                          <a:lumOff val="3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kumimoji="1" lang="en-US" altLang="zh-CN" sz="1400" b="0" i="1" smtClean="0">
                                      <a:solidFill>
                                        <a:prstClr val="black">
                                          <a:lumMod val="65000"/>
                                          <a:lumOff val="3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kumimoji="1" lang="en-US" altLang="zh-CN" sz="1400" i="1">
                                      <a:solidFill>
                                        <a:prstClr val="black">
                                          <a:lumMod val="65000"/>
                                          <a:lumOff val="3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kumimoji="1" lang="en-US" altLang="zh-CN" sz="1400" b="0" i="1" smtClean="0">
                                      <a:solidFill>
                                        <a:prstClr val="black">
                                          <a:lumMod val="65000"/>
                                          <a:lumOff val="3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e>
                                  <m:r>
                                    <a:rPr kumimoji="1" lang="en-US" altLang="zh-CN" sz="1400" b="0" i="1" smtClean="0">
                                      <a:solidFill>
                                        <a:prstClr val="black">
                                          <a:lumMod val="65000"/>
                                          <a:lumOff val="3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  <m:r>
                      <a:rPr kumimoji="1" lang="en-US" altLang="zh-CN" sz="1400" i="1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@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CN" sz="14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1400" i="1">
                                <a:solidFill>
                                  <a:prstClr val="black">
                                    <a:lumMod val="65000"/>
                                    <a:lumOff val="3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1400" i="1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CN" sz="1400" i="1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zh-CN" altLang="en-US" sz="1400" i="1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kumimoji="1" lang="en-US" altLang="zh-CN" sz="1400" i="1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1400" i="1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kumimoji="1" lang="en-US" altLang="zh-CN" sz="1400" i="1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kumimoji="1" lang="zh-CN" altLang="en-US" sz="1400" i="1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kumimoji="1" lang="en-US" altLang="zh-CN" sz="1400" i="1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65000"/>
                                    <a:lumOff val="3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  <m:r>
                                <m:rPr>
                                  <m:brk m:alnAt="7"/>
                                </m:rPr>
                                <a:rPr kumimoji="1" lang="zh-CN" alt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  <m:r>
                                <m:rPr>
                                  <m:brk m:alnAt="7"/>
                                </m:rP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4</m:t>
                              </m:r>
                              <m:r>
                                <m:rPr>
                                  <m:brk m:alnAt="7"/>
                                </m:rPr>
                                <a:rPr kumimoji="1" lang="zh-CN" alt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  <m:r>
                                <m:rPr>
                                  <m:brk m:alnAt="7"/>
                                </m:rP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4</m:t>
                              </m:r>
                            </m:e>
                            <m:e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  <m:r>
                                <a:rPr kumimoji="1" lang="zh-CN" alt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4</m:t>
                              </m:r>
                              <m:r>
                                <a:rPr kumimoji="1" lang="zh-CN" alt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5</m:t>
                              </m:r>
                            </m:e>
                            <m:e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  <m:r>
                                <a:rPr kumimoji="1" lang="zh-CN" alt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3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4</m:t>
                              </m:r>
                              <m:r>
                                <a:rPr kumimoji="1" lang="zh-CN" alt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  <m:r>
                                <a:rPr kumimoji="1" lang="zh-CN" alt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5</m:t>
                              </m:r>
                              <m:r>
                                <a:rPr kumimoji="1" lang="zh-CN" alt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4</m:t>
                              </m:r>
                            </m:e>
                            <m:e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  <m:r>
                                <a:rPr kumimoji="1" lang="zh-CN" alt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5</m:t>
                              </m:r>
                              <m:r>
                                <a:rPr kumimoji="1" lang="zh-CN" alt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5</m:t>
                              </m:r>
                            </m:e>
                            <m:e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  <m:r>
                                <a:rPr kumimoji="1" lang="zh-CN" alt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3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5</m:t>
                              </m:r>
                              <m:r>
                                <a:rPr kumimoji="1" lang="zh-CN" alt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3</m:t>
                              </m:r>
                              <m:r>
                                <a:rPr kumimoji="1" lang="zh-CN" alt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6</m:t>
                              </m:r>
                              <m:r>
                                <a:rPr kumimoji="1" lang="zh-CN" alt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4</m:t>
                              </m:r>
                            </m:e>
                            <m:e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3</m:t>
                              </m:r>
                              <m:r>
                                <a:rPr kumimoji="1" lang="zh-CN" alt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6</m:t>
                              </m:r>
                              <m:r>
                                <a:rPr kumimoji="1" lang="zh-CN" alt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5</m:t>
                              </m:r>
                            </m:e>
                            <m:e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3</m:t>
                              </m:r>
                              <m:r>
                                <a:rPr kumimoji="1" lang="zh-CN" alt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3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6</m:t>
                              </m:r>
                              <m:r>
                                <a:rPr kumimoji="1" lang="zh-CN" alt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CN" sz="1400" i="1" smtClean="0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1400" i="1">
                                <a:solidFill>
                                  <a:prstClr val="black">
                                    <a:lumMod val="65000"/>
                                    <a:lumOff val="3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1400" b="0" i="1" smtClean="0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CN" sz="1400" b="0" i="1" smtClean="0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kumimoji="1" lang="en-US" altLang="zh-CN" sz="1400" b="0" i="1" smtClean="0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kumimoji="1" lang="en-US" altLang="zh-CN" sz="1400" b="0" i="1" smtClean="0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27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1400" b="0" i="1" smtClean="0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kumimoji="1" lang="en-US" altLang="zh-CN" sz="1400" b="0" i="1" smtClean="0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29</m:t>
                              </m:r>
                            </m:e>
                            <m:e>
                              <m:r>
                                <a:rPr kumimoji="1" lang="en-US" altLang="zh-CN" sz="1400" b="0" i="1" smtClean="0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36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1400" b="0" i="1" smtClean="0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27</m:t>
                              </m:r>
                            </m:e>
                            <m:e>
                              <m:r>
                                <a:rPr kumimoji="1" lang="en-US" altLang="zh-CN" sz="1400" b="0" i="1" smtClean="0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36</m:t>
                              </m:r>
                            </m:e>
                            <m:e>
                              <m:r>
                                <a:rPr kumimoji="1" lang="en-US" altLang="zh-CN" sz="1400" b="0" i="1" smtClean="0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45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630" y="3734243"/>
                <a:ext cx="6760918" cy="679289"/>
              </a:xfrm>
              <a:prstGeom prst="rect">
                <a:avLst/>
              </a:prstGeom>
              <a:blipFill rotWithShape="1">
                <a:blip r:embed="rId3"/>
                <a:stretch>
                  <a:fillRect l="-7" t="-65" r="8" b="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1781133" y="3761550"/>
                <a:ext cx="2333167" cy="4515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A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65000"/>
                                    <a:lumOff val="3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  <m:r>
                                <a:rPr kumimoji="1" lang="zh-CN" alt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     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4</m:t>
                              </m:r>
                            </m:e>
                            <m:e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5</m:t>
                              </m:r>
                              <m:r>
                                <a:rPr kumimoji="1" lang="zh-CN" alt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     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zh-CN" alt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∈</m:t>
                    </m:r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R</m:t>
                        </m:r>
                      </m:e>
                      <m:sup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  <m:r>
                          <a:rPr kumimoji="0" lang="zh-CN" altLang="en-US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∗</m:t>
                        </m:r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  <m:r>
                          <a:rPr kumimoji="0" lang="zh-CN" altLang="en-US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</m:sup>
                    </m:sSup>
                  </m:oMath>
                </a14:m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133" y="3761550"/>
                <a:ext cx="2333167" cy="451598"/>
              </a:xfrm>
              <a:prstGeom prst="rect">
                <a:avLst/>
              </a:prstGeom>
              <a:blipFill rotWithShape="1">
                <a:blip r:embed="rId4"/>
                <a:stretch>
                  <a:fillRect l="-25" t="-99" r="6" b="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占位符 2"/>
          <p:cNvSpPr txBox="1"/>
          <p:nvPr/>
        </p:nvSpPr>
        <p:spPr>
          <a:xfrm>
            <a:off x="1032605" y="4419758"/>
            <a:ext cx="3656129" cy="3829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方阵：</a:t>
            </a:r>
            <a:r>
              <a:rPr lang="zh-CN" altLang="en-US" sz="1400" b="0" i="0" dirty="0"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一种特殊的矩阵，</a:t>
            </a:r>
            <a:r>
              <a:rPr lang="zh-CN" altLang="en-US" sz="1400" b="0" i="0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其</a:t>
            </a:r>
            <a:r>
              <a:rPr lang="zh-CN" altLang="en-US" sz="1400" i="0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行数</a:t>
            </a:r>
            <a:r>
              <a:rPr lang="en-US" altLang="zh-CN" sz="1400" i="0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=</a:t>
            </a:r>
            <a:r>
              <a:rPr lang="zh-CN" altLang="en-US" sz="1400" i="0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列数</a:t>
            </a:r>
            <a:r>
              <a:rPr lang="zh-CN" altLang="en-US" sz="1400" b="0" i="0" dirty="0"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 </a:t>
            </a:r>
            <a:endParaRPr kumimoji="0" lang="zh-CN" alt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" name="文本占位符 2"/>
          <p:cNvSpPr txBox="1"/>
          <p:nvPr/>
        </p:nvSpPr>
        <p:spPr>
          <a:xfrm>
            <a:off x="1032510" y="5109210"/>
            <a:ext cx="3836670" cy="81280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单位阵：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一种特殊的方阵 符号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E 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或者 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</a:t>
            </a:r>
            <a:endParaRPr kumimoji="0" lang="en-GB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主对角线为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，其他为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</a:t>
            </a:r>
            <a:endParaRPr kumimoji="0" lang="zh-CN" altLang="en-GB" sz="1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占位符 2"/>
              <p:cNvSpPr txBox="1"/>
              <p:nvPr/>
            </p:nvSpPr>
            <p:spPr>
              <a:xfrm>
                <a:off x="4756630" y="4450561"/>
                <a:ext cx="6050603" cy="382990"/>
              </a:xfrm>
              <a:prstGeom prst="rect">
                <a:avLst/>
              </a:prstGeom>
            </p:spPr>
            <p:txBody>
              <a:bodyPr/>
              <a:lstStyle>
                <a:lvl1pPr marL="0" indent="0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defRPr>
                </a:lvl1pPr>
                <a:lvl2pPr marL="990600" indent="-3810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2pPr>
                <a:lvl3pPr marL="15240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65"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3pPr>
                <a:lvl4pPr marL="21336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8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4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20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6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对称方阵：一种特殊的方阵，</a:t>
                </a:r>
                <a:r>
                  <a:rPr lang="zh-CN" altLang="en-US" sz="1400" b="0" i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沿着主对角线</a:t>
                </a:r>
                <a:r>
                  <a:rPr lang="zh-CN" altLang="en-US" sz="1400" b="0" i="0" dirty="0"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，其</a:t>
                </a:r>
                <a:r>
                  <a:rPr lang="zh-CN" altLang="en-US" sz="1400" i="0" dirty="0"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元素对称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effectLst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4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4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ij</m:t>
                        </m:r>
                      </m:sub>
                    </m:sSub>
                  </m:oMath>
                </a14:m>
                <a:r>
                  <a:rPr lang="zh-CN" altLang="en-US" sz="1400" b="0" i="0" dirty="0"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 </a:t>
                </a:r>
                <a:r>
                  <a:rPr lang="en-US" altLang="zh-CN" sz="1400" b="0" i="0" dirty="0"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b="0" i="0" dirty="0"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4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4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ji</m:t>
                        </m:r>
                      </m:sub>
                    </m:sSub>
                  </m:oMath>
                </a14:m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 </a:t>
                </a:r>
                <a:endParaRPr kumimoji="0" lang="zh-CN" altLang="en-GB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12" name="文本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630" y="4450561"/>
                <a:ext cx="6050603" cy="382990"/>
              </a:xfrm>
              <a:prstGeom prst="rect">
                <a:avLst/>
              </a:prstGeom>
              <a:blipFill rotWithShape="1">
                <a:blip r:embed="rId5"/>
                <a:stretch>
                  <a:fillRect l="-8" t="-126" r="3" b="-63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/>
          <p:cNvSpPr txBox="1"/>
          <p:nvPr/>
        </p:nvSpPr>
        <p:spPr>
          <a:xfrm>
            <a:off x="5069887" y="5200431"/>
            <a:ext cx="12920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举个栗子：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zh-CN" altLang="en-US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三阶单位阵：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/>
              <p:cNvSpPr txBox="1"/>
              <p:nvPr/>
            </p:nvSpPr>
            <p:spPr>
              <a:xfrm>
                <a:off x="6562627" y="5115439"/>
                <a:ext cx="1809342" cy="679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I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3</m:t>
                        </m:r>
                        <m:r>
                          <a:rPr kumimoji="0" lang="zh-CN" alt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∗</m:t>
                        </m:r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CN" sz="1400" i="1" smtClean="0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1400" i="1">
                                <a:solidFill>
                                  <a:prstClr val="black">
                                    <a:lumMod val="65000"/>
                                    <a:lumOff val="3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1400" b="0" i="1" smtClean="0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CN" sz="1400" b="0" i="1" smtClean="0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zh-CN" sz="1400" b="0" i="1" smtClean="0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1400" b="0" i="1" smtClean="0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zh-CN" sz="1400" b="0" i="1" smtClean="0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CN" sz="1400" b="0" i="1" smtClean="0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1400" b="0" i="1" smtClean="0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zh-CN" sz="1400" b="0" i="1" smtClean="0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zh-CN" sz="1400" b="0" i="1" smtClean="0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2627" y="5115439"/>
                <a:ext cx="1809342" cy="679289"/>
              </a:xfrm>
              <a:prstGeom prst="rect">
                <a:avLst/>
              </a:prstGeom>
              <a:blipFill rotWithShape="1">
                <a:blip r:embed="rId6"/>
                <a:stretch>
                  <a:fillRect l="-30" t="-76" r="7" b="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占位符 2"/>
          <p:cNvSpPr txBox="1"/>
          <p:nvPr/>
        </p:nvSpPr>
        <p:spPr>
          <a:xfrm>
            <a:off x="1032605" y="1480944"/>
            <a:ext cx="2333166" cy="3829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矩阵转置</a:t>
            </a:r>
            <a:endParaRPr kumimoji="0" lang="zh-CN" alt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/>
              <p:cNvSpPr txBox="1"/>
              <p:nvPr/>
            </p:nvSpPr>
            <p:spPr>
              <a:xfrm>
                <a:off x="1842770" y="2018030"/>
                <a:ext cx="4580890" cy="6286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</a:t>
                </a:r>
                <a:r>
                  <a:rPr kumimoji="1"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kumimoji="1" lang="en-US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=</a:t>
                </a:r>
                <a:r>
                  <a:rPr kumimoji="1"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CN" sz="14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14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1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CN" sz="1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zh-CN" altLang="en-US" sz="1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kumimoji="1" lang="en-US" altLang="zh-CN" sz="1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1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kumimoji="1" lang="en-US" altLang="zh-CN" sz="1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kumimoji="1" lang="zh-CN" altLang="en-US" sz="1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kumimoji="1" lang="en-US" altLang="zh-CN" sz="1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400" i="1" dirty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1400" i="1" dirty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sz="1400" i="1" dirty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dirty="0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 i="1" dirty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A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400" i="1" dirty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T</m:t>
                        </m:r>
                      </m:sup>
                    </m:sSup>
                  </m:oMath>
                </a14:m>
                <a:r>
                  <a:rPr kumimoji="1"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kumimoji="1" lang="en-US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=</a:t>
                </a:r>
                <a:r>
                  <a:rPr kumimoji="1"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CN" sz="1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CN" sz="1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kumimoji="1" lang="en-US" altLang="zh-CN" sz="1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kumimoji="1" lang="en-US" altLang="zh-CN" sz="14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kumimoji="1" lang="en-US" altLang="zh-CN" sz="14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kumimoji="1" lang="en-US" altLang="zh-CN" sz="14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kumimoji="1" lang="en-US" altLang="zh-CN" sz="14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e>
                                  <m:r>
                                    <a:rPr kumimoji="1" lang="en-US" altLang="zh-CN" sz="14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400" i="1" dirty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sz="1400" i="1" dirty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1400" i="1" dirty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zh-CN" altLang="en-US" sz="1400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770" y="2018030"/>
                <a:ext cx="4580890" cy="62865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9845675" cy="517190"/>
          </a:xfrm>
        </p:spPr>
        <p:txBody>
          <a:bodyPr/>
          <a:lstStyle/>
          <a:p>
            <a:r>
              <a:rPr kumimoji="1" lang="zh-CN" altLang="en-US" dirty="0">
                <a:solidFill>
                  <a:srgbClr val="595959"/>
                </a:solidFill>
              </a:rPr>
              <a:t>线性回归概念 </a:t>
            </a:r>
            <a:r>
              <a:rPr kumimoji="1" lang="en-US" altLang="zh-CN" dirty="0">
                <a:solidFill>
                  <a:srgbClr val="595959"/>
                </a:solidFill>
              </a:rPr>
              <a:t>–</a:t>
            </a:r>
            <a:r>
              <a:rPr kumimoji="1" lang="zh-CN" altLang="en-US" dirty="0">
                <a:solidFill>
                  <a:srgbClr val="595959"/>
                </a:solidFill>
              </a:rPr>
              <a:t> 举个栗子</a:t>
            </a:r>
            <a:endParaRPr kumimoji="1" lang="zh-CN" altLang="en-US" dirty="0">
              <a:solidFill>
                <a:srgbClr val="595959"/>
              </a:solidFill>
            </a:endParaRPr>
          </a:p>
        </p:txBody>
      </p:sp>
      <p:sp>
        <p:nvSpPr>
          <p:cNvPr id="22" name="三角形 21"/>
          <p:cNvSpPr/>
          <p:nvPr/>
        </p:nvSpPr>
        <p:spPr>
          <a:xfrm rot="2651319">
            <a:off x="851566" y="5577558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043" y="2701410"/>
            <a:ext cx="713495" cy="2091449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98234" y="3215145"/>
            <a:ext cx="683267" cy="1622382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471" y="2388350"/>
            <a:ext cx="1226005" cy="2421907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09836" y="2990550"/>
            <a:ext cx="875725" cy="180231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857" y="2467113"/>
            <a:ext cx="826279" cy="242190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82290" y="3468327"/>
            <a:ext cx="518783" cy="1359367"/>
          </a:xfrm>
          <a:prstGeom prst="rect">
            <a:avLst/>
          </a:prstGeom>
        </p:spPr>
      </p:pic>
      <p:sp>
        <p:nvSpPr>
          <p:cNvPr id="4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841506" y="1292883"/>
            <a:ext cx="9457758" cy="49957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假若有了身高和体重数据，来了播仔的</a:t>
            </a:r>
            <a:r>
              <a:rPr lang="zh-CN" altLang="en-US" dirty="0">
                <a:solidFill>
                  <a:srgbClr val="AD2A26"/>
                </a:solidFill>
              </a:rPr>
              <a:t>身高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，你能预测播仔</a:t>
            </a:r>
            <a:r>
              <a:rPr lang="zh-CN" altLang="en-US" dirty="0">
                <a:solidFill>
                  <a:srgbClr val="AD2A26"/>
                </a:solidFill>
              </a:rPr>
              <a:t>体重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吗？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9572764" y="2245365"/>
          <a:ext cx="2140914" cy="3026234"/>
        </p:xfrm>
        <a:graphic>
          <a:graphicData uri="http://schemas.openxmlformats.org/drawingml/2006/table">
            <a:tbl>
              <a:tblPr/>
              <a:tblGrid>
                <a:gridCol w="543640"/>
                <a:gridCol w="604089"/>
                <a:gridCol w="993185"/>
              </a:tblGrid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编号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身高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体重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</a:tr>
              <a:tr h="4426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1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160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56.3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26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2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166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60.6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426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3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172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65.1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26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4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174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68.5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</a:tr>
              <a:tr h="4426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5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180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75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AD2B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2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6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176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AD2B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？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AD2B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文本占位符 2"/>
          <p:cNvSpPr txBox="1"/>
          <p:nvPr/>
        </p:nvSpPr>
        <p:spPr>
          <a:xfrm>
            <a:off x="841506" y="5313883"/>
            <a:ext cx="9457758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这样的问题是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回归问题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，该如何求解呢？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8364294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基础数学向量和矩阵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矩阵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Matrix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11222" y="1723034"/>
            <a:ext cx="5067399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0" i="0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矩阵的乘法</a:t>
            </a:r>
            <a:r>
              <a:rPr lang="zh-CN" altLang="en-US" sz="1400" b="0" i="0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不满足交换律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lang="en-GB" altLang="zh-CN" sz="1400" b="0" i="0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A×B≠B×A</a:t>
            </a:r>
            <a:endParaRPr lang="en-GB" altLang="zh-CN" sz="1400" b="0" i="0" dirty="0">
              <a:solidFill>
                <a:srgbClr val="333333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0" name="文本占位符 2"/>
          <p:cNvSpPr txBox="1"/>
          <p:nvPr/>
        </p:nvSpPr>
        <p:spPr>
          <a:xfrm>
            <a:off x="1022876" y="1311007"/>
            <a:ext cx="3140562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矩阵乘法的性质</a:t>
            </a:r>
            <a:endParaRPr kumimoji="0" lang="zh-CN" alt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2255482" y="2042282"/>
                <a:ext cx="4748303" cy="4037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lvl="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e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g: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A</a:t>
                </a:r>
                <a14:m>
                  <m:oMath xmlns:m="http://schemas.openxmlformats.org/officeDocument/2006/math">
                    <m:r>
                      <a:rPr kumimoji="0" lang="zh-CN" alt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∈</m:t>
                    </m:r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R</m:t>
                        </m:r>
                      </m:e>
                      <m:sup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5</m:t>
                        </m:r>
                        <m:r>
                          <a:rPr kumimoji="0" lang="zh-CN" altLang="en-US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∗</m:t>
                        </m:r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  <m:r>
                          <a:rPr kumimoji="0" lang="zh-CN" altLang="en-US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</m:sup>
                    </m:sSup>
                    <m:r>
                      <a:rPr kumimoji="0" lang="en-US" altLang="zh-CN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B</a:t>
                </a:r>
                <a14:m>
                  <m:oMath xmlns:m="http://schemas.openxmlformats.org/officeDocument/2006/math">
                    <m:r>
                      <a:rPr kumimoji="0" lang="zh-CN" altLang="en-US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∈</m:t>
                    </m:r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R</m:t>
                        </m:r>
                      </m:e>
                      <m:sup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  <m:r>
                          <a:rPr kumimoji="0" lang="zh-CN" alt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∗</m:t>
                        </m:r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5</m:t>
                        </m:r>
                        <m:r>
                          <a:rPr kumimoji="0" lang="zh-CN" alt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</m:sup>
                    </m:sSup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  <a:sym typeface="Wingdings" panose="05000000000000000000" pitchFamily="2" charset="2"/>
                  </a:rPr>
                  <a:t>A@B</a:t>
                </a:r>
                <a14:m>
                  <m:oMath xmlns:m="http://schemas.openxmlformats.org/officeDocument/2006/math">
                    <m:r>
                      <a:rPr kumimoji="0" lang="zh-CN" altLang="en-US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∈</m:t>
                    </m:r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R</m:t>
                        </m:r>
                      </m:e>
                      <m:sup>
                        <m:eqArr>
                          <m:eqArrPr>
                            <m:ctrlPr>
                              <a:rPr kumimoji="0" lang="en-US" altLang="zh-CN" sz="1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eqArrPr>
                          <m:e>
                            <m:r>
                              <a:rPr kumimoji="0" lang="en-US" altLang="zh-CN" sz="1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5</m:t>
                            </m:r>
                            <m:r>
                              <a:rPr kumimoji="0" lang="zh-CN" altLang="en-US" sz="1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∗</m:t>
                            </m:r>
                            <m:r>
                              <a:rPr kumimoji="0" lang="en-US" altLang="zh-CN" sz="1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5</m:t>
                            </m:r>
                          </m:e>
                          <m:e>
                            <m:r>
                              <a:rPr kumimoji="0" lang="zh-CN" altLang="en-US" sz="1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</m:e>
                        </m:eqArr>
                      </m:sup>
                    </m:sSup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noProof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  <a:sym typeface="Wingdings" panose="05000000000000000000" pitchFamily="2" charset="2"/>
                  </a:rPr>
                  <a:t>B</a:t>
                </a:r>
                <a:r>
                  <a:rPr lang="en-US" altLang="zh-CN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  <a:sym typeface="Wingdings" panose="05000000000000000000" pitchFamily="2" charset="2"/>
                  </a:rPr>
                  <a:t>@A=</a:t>
                </a:r>
                <a14:m>
                  <m:oMath xmlns:m="http://schemas.openxmlformats.org/officeDocument/2006/math">
                    <m:r>
                      <a:rPr lang="zh-CN" altLang="en-US" sz="1400" i="1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zh-CN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 i="1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eqArr>
                          <m:eqArrPr>
                            <m:ctrlPr>
                              <a:rPr lang="en-US" altLang="zh-CN" sz="1400" i="1" dirty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1400" b="0" i="1" dirty="0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CN" altLang="en-US" sz="1400" i="1" dirty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zh-CN" altLang="en-US" sz="1400" i="1" dirty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sup>
                    </m:sSup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 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82" y="2042282"/>
                <a:ext cx="4748303" cy="403700"/>
              </a:xfrm>
              <a:prstGeom prst="rect">
                <a:avLst/>
              </a:prstGeom>
              <a:blipFill rotWithShape="1">
                <a:blip r:embed="rId1"/>
                <a:stretch>
                  <a:fillRect l="-13" t="-30" r="8" b="-261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2255482" y="3468968"/>
                <a:ext cx="5322365" cy="3261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e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g: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A</a:t>
                </a:r>
                <a14:m>
                  <m:oMath xmlns:m="http://schemas.openxmlformats.org/officeDocument/2006/math">
                    <m:r>
                      <a:rPr kumimoji="0" lang="zh-CN" alt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∈</m:t>
                    </m:r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R</m:t>
                        </m:r>
                      </m:e>
                      <m:sup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5</m:t>
                        </m:r>
                        <m:r>
                          <a:rPr kumimoji="0" lang="zh-CN" altLang="en-US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∗</m:t>
                        </m:r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  <m:r>
                          <a:rPr kumimoji="0" lang="zh-CN" altLang="en-US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</m:sup>
                    </m:sSup>
                    <m:r>
                      <a:rPr kumimoji="0" lang="en-US" altLang="zh-CN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B</a:t>
                </a:r>
                <a14:m>
                  <m:oMath xmlns:m="http://schemas.openxmlformats.org/officeDocument/2006/math">
                    <m:r>
                      <a:rPr kumimoji="0" lang="zh-CN" altLang="en-US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∈</m:t>
                    </m:r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R</m:t>
                        </m:r>
                      </m:e>
                      <m:sup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  <m:r>
                          <a:rPr kumimoji="0" lang="zh-CN" alt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∗</m:t>
                        </m:r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5</m:t>
                        </m:r>
                        <m:r>
                          <a:rPr kumimoji="0" lang="zh-CN" alt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</m:sup>
                    </m:sSup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 </a:t>
                </a:r>
                <a:r>
                  <a:rPr lang="en-US" altLang="zh-CN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  <a:sym typeface="Wingdings" panose="05000000000000000000" pitchFamily="2" charset="2"/>
                  </a:rPr>
                  <a:t>C</a:t>
                </a:r>
                <a14:m>
                  <m:oMath xmlns:m="http://schemas.openxmlformats.org/officeDocument/2006/math">
                    <m:r>
                      <a:rPr kumimoji="0" lang="zh-CN" altLang="en-US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∈</m:t>
                    </m:r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R</m:t>
                        </m:r>
                      </m:e>
                      <m:sup>
                        <m:eqArr>
                          <m:eqArrPr>
                            <m:ctrlPr>
                              <a:rPr kumimoji="0" lang="en-US" altLang="zh-CN" sz="1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eqArrPr>
                          <m:e>
                            <m:r>
                              <a:rPr kumimoji="0" lang="en-US" altLang="zh-CN" sz="1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5</m:t>
                            </m:r>
                            <m:r>
                              <a:rPr kumimoji="0" lang="zh-CN" altLang="en-US" sz="1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∗</m:t>
                            </m:r>
                            <m:r>
                              <a:rPr kumimoji="0" lang="en-US" altLang="zh-CN" sz="1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3</m:t>
                            </m:r>
                          </m:e>
                          <m:e>
                            <m:r>
                              <a:rPr kumimoji="0" lang="zh-CN" altLang="en-US" sz="1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</m:e>
                        </m:eqArr>
                      </m:sup>
                    </m:sSup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zh-CN" altLang="en-GB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（</a:t>
                </a:r>
                <a:r>
                  <a:rPr lang="en-GB" altLang="zh-CN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A×B</a:t>
                </a:r>
                <a:r>
                  <a:rPr lang="zh-CN" altLang="en-GB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）</a:t>
                </a:r>
                <a:r>
                  <a:rPr lang="en-GB" altLang="zh-CN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×C</a:t>
                </a:r>
                <a:r>
                  <a:rPr lang="zh-CN" altLang="en-GB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数据</a:t>
                </a:r>
                <a:r>
                  <a:rPr lang="zh-CN" altLang="en-US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形状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 i="1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eqArr>
                          <m:eqArrPr>
                            <m:ctrlPr>
                              <a:rPr lang="en-US" altLang="zh-CN" sz="1400" i="1" dirty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zh-CN" altLang="en-US" sz="1400" i="1" dirty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zh-CN" altLang="en-US" sz="1400" i="1" dirty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sup>
                    </m:sSup>
                  </m:oMath>
                </a14:m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82" y="3468968"/>
                <a:ext cx="5322365" cy="326115"/>
              </a:xfrm>
              <a:prstGeom prst="rect">
                <a:avLst/>
              </a:prstGeom>
              <a:blipFill rotWithShape="1">
                <a:blip r:embed="rId2"/>
                <a:stretch>
                  <a:fillRect l="-11" t="-183" r="7" b="-86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2255481" y="2584822"/>
                <a:ext cx="7151165" cy="3839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GB" sz="1400" i="0" dirty="0">
                    <a:solidFill>
                      <a:srgbClr val="121212"/>
                    </a:solidFill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特殊</a:t>
                </a:r>
                <a:r>
                  <a:rPr lang="zh-CN" altLang="en-US" sz="1400" i="0" dirty="0">
                    <a:solidFill>
                      <a:srgbClr val="121212"/>
                    </a:solidFill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条件下满足：</a:t>
                </a:r>
                <a:r>
                  <a:rPr lang="en-GB" altLang="zh-CN" sz="1400" i="0" dirty="0">
                    <a:solidFill>
                      <a:srgbClr val="121212"/>
                    </a:solidFill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 AB=BA </a:t>
                </a:r>
                <a:r>
                  <a:rPr lang="zh-CN" altLang="en-US" sz="1400" i="0" dirty="0">
                    <a:solidFill>
                      <a:srgbClr val="121212"/>
                    </a:solidFill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的前提是</a:t>
                </a:r>
                <a:r>
                  <a:rPr lang="en-GB" altLang="zh-CN" sz="1400" i="0" dirty="0">
                    <a:solidFill>
                      <a:schemeClr val="accent2">
                        <a:lumMod val="75000"/>
                      </a:schemeClr>
                    </a:solidFill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A</a:t>
                </a:r>
                <a:r>
                  <a:rPr lang="zh-CN" altLang="en-GB" sz="1400" i="0" dirty="0">
                    <a:solidFill>
                      <a:schemeClr val="accent2">
                        <a:lumMod val="75000"/>
                      </a:schemeClr>
                    </a:solidFill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、</a:t>
                </a:r>
                <a:r>
                  <a:rPr lang="en-GB" altLang="zh-CN" sz="1400" i="0" dirty="0">
                    <a:solidFill>
                      <a:schemeClr val="accent2">
                        <a:lumMod val="75000"/>
                      </a:schemeClr>
                    </a:solidFill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B</a:t>
                </a:r>
                <a:r>
                  <a:rPr lang="zh-CN" altLang="en-US" sz="1400" i="0" dirty="0">
                    <a:solidFill>
                      <a:schemeClr val="accent2">
                        <a:lumMod val="75000"/>
                      </a:schemeClr>
                    </a:solidFill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是同阶方阵</a:t>
                </a:r>
                <a:r>
                  <a:rPr lang="zh-CN" altLang="en-US" sz="1400" i="0" dirty="0">
                    <a:solidFill>
                      <a:srgbClr val="121212"/>
                    </a:solidFill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  </a:t>
                </a:r>
                <a:r>
                  <a:rPr lang="en-US" altLang="zh-CN" sz="1400" i="0" dirty="0" err="1">
                    <a:solidFill>
                      <a:srgbClr val="121212"/>
                    </a:solidFill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eg</a:t>
                </a:r>
                <a:r>
                  <a:rPr lang="en-US" altLang="zh-CN" sz="1400" i="0" dirty="0">
                    <a:solidFill>
                      <a:srgbClr val="121212"/>
                    </a:solidFill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:</a:t>
                </a:r>
                <a:r>
                  <a:rPr lang="zh-CN" altLang="en-US" sz="1400" i="0" dirty="0">
                    <a:solidFill>
                      <a:srgbClr val="121212"/>
                    </a:solidFill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solidFill>
                              <a:srgbClr val="12121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solidFill>
                              <a:srgbClr val="12121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srgbClr val="121212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1400" b="0" i="1" smtClean="0">
                            <a:solidFill>
                              <a:srgbClr val="121212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1400" b="0" i="1" smtClean="0">
                            <a:solidFill>
                              <a:srgbClr val="121212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400" dirty="0">
                    <a:solidFill>
                      <a:srgbClr val="121212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solidFill>
                              <a:srgbClr val="12121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solidFill>
                              <a:srgbClr val="12121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400" b="0" i="1">
                            <a:solidFill>
                              <a:srgbClr val="12121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1400" b="0" i="1">
                            <a:solidFill>
                              <a:srgbClr val="12121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1400" b="0" i="1">
                            <a:solidFill>
                              <a:srgbClr val="12121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400" i="0" dirty="0">
                    <a:solidFill>
                      <a:srgbClr val="333333"/>
                    </a:solidFill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i="0" dirty="0">
                    <a:solidFill>
                      <a:srgbClr val="333333"/>
                    </a:solidFill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i="0" dirty="0">
                    <a:solidFill>
                      <a:srgbClr val="333333"/>
                    </a:solidFill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solidFill>
                              <a:srgbClr val="12121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solidFill>
                              <a:srgbClr val="12121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400" b="0" i="1">
                            <a:solidFill>
                              <a:srgbClr val="12121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1400" b="0" i="1">
                            <a:solidFill>
                              <a:srgbClr val="12121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1400" b="0" i="1">
                            <a:solidFill>
                              <a:srgbClr val="12121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400" dirty="0">
                    <a:solidFill>
                      <a:srgbClr val="121212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solidFill>
                              <a:srgbClr val="12121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solidFill>
                              <a:srgbClr val="12121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400" b="0" i="1">
                            <a:solidFill>
                              <a:srgbClr val="12121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1400" b="0" i="1">
                            <a:solidFill>
                              <a:srgbClr val="12121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1400" b="0" i="1">
                            <a:solidFill>
                              <a:srgbClr val="12121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endParaRPr lang="en-GB" altLang="zh-CN" sz="1400" i="0" dirty="0">
                  <a:solidFill>
                    <a:srgbClr val="333333"/>
                  </a:solidFill>
                  <a:effectLst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81" y="2584822"/>
                <a:ext cx="7151165" cy="383951"/>
              </a:xfrm>
              <a:prstGeom prst="rect">
                <a:avLst/>
              </a:prstGeom>
              <a:blipFill rotWithShape="1">
                <a:blip r:embed="rId3"/>
                <a:stretch>
                  <a:fillRect l="-8" t="-97" r="5" b="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1411221" y="3030728"/>
            <a:ext cx="5067399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0" i="0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矩阵的乘法</a:t>
            </a:r>
            <a:r>
              <a:rPr lang="zh-CN" altLang="en-US" sz="1400" b="0" i="0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满足结合律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。即：</a:t>
            </a:r>
            <a:r>
              <a:rPr lang="en-GB" altLang="zh-CN" sz="1400" b="0" i="0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A×</a:t>
            </a:r>
            <a:r>
              <a:rPr lang="zh-CN" altLang="en-GB" sz="1400" b="0" i="0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（</a:t>
            </a:r>
            <a:r>
              <a:rPr lang="en-GB" altLang="zh-CN" sz="1400" b="0" i="0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B×C</a:t>
            </a:r>
            <a:r>
              <a:rPr lang="zh-CN" altLang="en-GB" sz="1400" b="0" i="0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lang="en-GB" altLang="zh-CN" sz="1400" b="0" i="0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=</a:t>
            </a:r>
            <a:r>
              <a:rPr lang="zh-CN" altLang="en-GB" sz="1400" b="0" i="0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（</a:t>
            </a:r>
            <a:r>
              <a:rPr lang="en-GB" altLang="zh-CN" sz="1400" b="0" i="0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A×B</a:t>
            </a:r>
            <a:r>
              <a:rPr lang="zh-CN" altLang="en-GB" sz="1400" b="0" i="0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lang="en-GB" altLang="zh-CN" sz="1400" b="0" i="0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×C</a:t>
            </a:r>
            <a:endParaRPr lang="en-GB" altLang="zh-CN" sz="1400" b="0" i="0" dirty="0">
              <a:solidFill>
                <a:srgbClr val="333333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255482" y="4284429"/>
            <a:ext cx="61297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e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g: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A@I</a:t>
            </a:r>
            <a:r>
              <a:rPr kumimoji="1"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=</a:t>
            </a:r>
            <a:r>
              <a:rPr kumimoji="1"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r>
              <a:rPr kumimoji="1"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</a:t>
            </a:r>
            <a:r>
              <a:rPr kumimoji="1"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I@A</a:t>
            </a:r>
            <a:r>
              <a:rPr kumimoji="1"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=</a:t>
            </a:r>
            <a:r>
              <a:rPr kumimoji="1"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r>
              <a:rPr kumimoji="1"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</a:t>
            </a:r>
            <a:r>
              <a:rPr kumimoji="1"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</a:t>
            </a:r>
            <a:r>
              <a:rPr kumimoji="1"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为单位矩阵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411221" y="3855915"/>
            <a:ext cx="5067399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0" i="0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矩阵与</a:t>
            </a:r>
            <a:r>
              <a:rPr lang="zh-CN" altLang="en-US" sz="1400" b="0" i="0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单位矩阵相乘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等于矩阵本身</a:t>
            </a:r>
            <a:endParaRPr lang="en-GB" altLang="zh-CN" sz="1400" b="0" i="0" dirty="0">
              <a:solidFill>
                <a:srgbClr val="333333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437161" y="4618497"/>
            <a:ext cx="1763238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0" i="0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矩阵的逆</a:t>
            </a:r>
            <a:endParaRPr lang="en-GB" altLang="zh-CN" sz="1400" b="0" i="0" dirty="0">
              <a:solidFill>
                <a:schemeClr val="accent2">
                  <a:lumMod val="75000"/>
                </a:schemeClr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/>
              <p:cNvSpPr txBox="1"/>
              <p:nvPr/>
            </p:nvSpPr>
            <p:spPr>
              <a:xfrm>
                <a:off x="2755265" y="4622165"/>
                <a:ext cx="6651625" cy="4464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若矩阵</a:t>
                </a:r>
                <a:r>
                  <a:rPr kumimoji="1" lang="en-US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A</a:t>
                </a:r>
                <a:r>
                  <a:rPr kumimoji="1"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1" lang="en-US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1"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CN" sz="14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14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1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CN" sz="1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1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kumimoji="1" lang="en-US" altLang="zh-CN" sz="1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400" i="1" dirty="0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14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1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    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A@B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I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单位矩阵 则</a:t>
                </a:r>
                <a:r>
                  <a:rPr lang="en-US" altLang="zh-CN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B</a:t>
                </a:r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为</a:t>
                </a:r>
                <a:r>
                  <a:rPr lang="en-US" altLang="zh-CN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A</a:t>
                </a:r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的逆矩阵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，记为：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A</m:t>
                        </m:r>
                      </m:e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−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sup>
                    </m:sSup>
                  </m:oMath>
                </a14:m>
                <a:endParaRPr lang="zh-CN" altLang="en-US" sz="1400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265" y="4622165"/>
                <a:ext cx="6651625" cy="44640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8364294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基础数学向量和矩阵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矩阵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Matrix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1411222" y="1723034"/>
                <a:ext cx="5067399" cy="4715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lvl="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GB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sSup>
                          <m:sSupPr>
                            <m:ctrlPr>
                              <a:rPr lang="en-GB" altLang="zh-CN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GB" altLang="zh-CN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A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GB" altLang="zh-CN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GB" altLang="zh-CN" dirty="0">
                            <a:solidFill>
                              <a:srgbClr val="333333"/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</m:e>
                      <m:sup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A</a:t>
                </a:r>
                <a:endParaRPr kumimoji="0" lang="en-GB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222" y="1723034"/>
                <a:ext cx="5067399" cy="471539"/>
              </a:xfrm>
              <a:prstGeom prst="rect">
                <a:avLst/>
              </a:prstGeom>
              <a:blipFill rotWithShape="1">
                <a:blip r:embed="rId1"/>
                <a:stretch>
                  <a:fillRect l="-5" t="-59" r="7" b="-2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占位符 2"/>
          <p:cNvSpPr txBox="1"/>
          <p:nvPr/>
        </p:nvSpPr>
        <p:spPr>
          <a:xfrm>
            <a:off x="1022876" y="1311007"/>
            <a:ext cx="3140562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矩阵转置的性质</a:t>
            </a:r>
            <a:endParaRPr kumimoji="0" lang="zh-CN" alt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1434505" y="2186288"/>
                <a:ext cx="2777571" cy="466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lvl="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GB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𝐴</m:t>
                        </m:r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+</m:t>
                        </m:r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𝐵</m:t>
                        </m:r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</m:e>
                      <m:sup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altLang="zh-CN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𝐴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+</a:t>
                </a:r>
                <a:r>
                  <a:rPr lang="zh-CN" altLang="en-US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altLang="zh-CN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𝐵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endParaRPr kumimoji="0" lang="en-GB" altLang="zh-CN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>
                      <a:lumMod val="75000"/>
                    </a:scheme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505" y="2186288"/>
                <a:ext cx="2777571" cy="466025"/>
              </a:xfrm>
              <a:prstGeom prst="rect">
                <a:avLst/>
              </a:prstGeom>
              <a:blipFill rotWithShape="1">
                <a:blip r:embed="rId2"/>
                <a:stretch>
                  <a:fillRect l="-1" t="-133" r="4" b="-16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1450715" y="2581883"/>
                <a:ext cx="3238017" cy="466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lvl="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GB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𝑘𝐴</m:t>
                        </m:r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</m:e>
                      <m:sup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k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altLang="zh-CN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𝐴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</a:t>
                </a:r>
                <a:r>
                  <a:rPr lang="en-US" altLang="zh-CN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k</a:t>
                </a:r>
                <a:r>
                  <a:rPr lang="zh-CN" altLang="en-US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为一个常数</a:t>
                </a:r>
                <a:endParaRPr kumimoji="0" lang="en-GB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715" y="2581883"/>
                <a:ext cx="3238017" cy="466025"/>
              </a:xfrm>
              <a:prstGeom prst="rect">
                <a:avLst/>
              </a:prstGeom>
              <a:blipFill rotWithShape="1">
                <a:blip r:embed="rId3"/>
                <a:stretch>
                  <a:fillRect l="-12" t="-130" r="16" b="-1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1450716" y="3082132"/>
                <a:ext cx="2712722" cy="466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lvl="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GB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𝐴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B</m:t>
                        </m:r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</m:e>
                      <m:sup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altLang="zh-CN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B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GB" altLang="zh-CN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A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</a:t>
                </a:r>
                <a:endParaRPr kumimoji="0" lang="en-GB" altLang="zh-CN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>
                      <a:lumMod val="75000"/>
                    </a:scheme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716" y="3082132"/>
                <a:ext cx="2712722" cy="466025"/>
              </a:xfrm>
              <a:prstGeom prst="rect">
                <a:avLst/>
              </a:prstGeom>
              <a:blipFill rotWithShape="1">
                <a:blip r:embed="rId4"/>
                <a:stretch>
                  <a:fillRect l="-14" t="-102" r="14" b="-16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1496782" y="4103819"/>
                <a:ext cx="6792490" cy="11192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比如：</a:t>
                </a:r>
                <a:endPara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lvl="0"/>
                <a:r>
                  <a:rPr lang="zh-CN" altLang="en-US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zh-CN" i="1" smtClean="0">
                                <a:solidFill>
                                  <a:prstClr val="black">
                                    <a:lumMod val="65000"/>
                                    <a:lumOff val="3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zh-CN" i="1">
                                    <a:solidFill>
                                      <a:prstClr val="black">
                                        <a:lumMod val="65000"/>
                                        <a:lumOff val="3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zh-CN" i="1">
                                        <a:solidFill>
                                          <a:prstClr val="black">
                                            <a:lumMod val="65000"/>
                                            <a:lumOff val="3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i="1">
                                          <a:solidFill>
                                            <a:prstClr val="black">
                                              <a:lumMod val="65000"/>
                                              <a:lumOff val="35000"/>
                                            </a:prst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prstClr val="black">
                                              <a:lumMod val="65000"/>
                                              <a:lumOff val="35000"/>
                                            </a:prst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zh-CN" altLang="en-US" i="1">
                                          <a:solidFill>
                                            <a:prstClr val="black">
                                              <a:lumMod val="65000"/>
                                              <a:lumOff val="35000"/>
                                            </a:prst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     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prstClr val="black">
                                              <a:lumMod val="65000"/>
                                              <a:lumOff val="35000"/>
                                            </a:prst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prstClr val="black">
                                              <a:lumMod val="65000"/>
                                              <a:lumOff val="35000"/>
                                            </a:prst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prstClr val="black">
                                              <a:lumMod val="65000"/>
                                              <a:lumOff val="35000"/>
                                            </a:prst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  <m:r>
                                        <a:rPr kumimoji="1" lang="zh-CN" altLang="en-US" i="1">
                                          <a:solidFill>
                                            <a:prstClr val="black">
                                              <a:lumMod val="65000"/>
                                              <a:lumOff val="35000"/>
                                            </a:prst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     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prstClr val="black">
                                              <a:lumMod val="65000"/>
                                              <a:lumOff val="35000"/>
                                            </a:prst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kumimoji="1" lang="en-US" altLang="zh-CN" b="0" i="1" smtClean="0">
                                <a:solidFill>
                                  <a:prstClr val="black">
                                    <a:lumMod val="65000"/>
                                    <a:lumOff val="3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@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zh-CN" i="1">
                                    <a:solidFill>
                                      <a:prstClr val="black">
                                        <a:lumMod val="65000"/>
                                        <a:lumOff val="3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zh-CN" i="1">
                                        <a:solidFill>
                                          <a:prstClr val="black">
                                            <a:lumMod val="65000"/>
                                            <a:lumOff val="3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i="1">
                                          <a:solidFill>
                                            <a:prstClr val="black">
                                              <a:lumMod val="65000"/>
                                              <a:lumOff val="35000"/>
                                            </a:prst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prstClr val="black">
                                              <a:lumMod val="65000"/>
                                              <a:lumOff val="35000"/>
                                            </a:prst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kumimoji="1" lang="en-US" altLang="zh-CN" i="1">
                                              <a:solidFill>
                                                <a:prstClr val="black">
                                                  <a:lumMod val="65000"/>
                                                  <a:lumOff val="35000"/>
                                                </a:prst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prstClr val="black">
                                                  <a:lumMod val="65000"/>
                                                  <a:lumOff val="35000"/>
                                                </a:prst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prstClr val="black">
                                                  <a:lumMod val="65000"/>
                                                  <a:lumOff val="35000"/>
                                                </a:prst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kumimoji="1" lang="en-US" altLang="zh-CN" i="1">
                                              <a:solidFill>
                                                <a:prstClr val="black">
                                                  <a:lumMod val="65000"/>
                                                  <a:lumOff val="35000"/>
                                                </a:prst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prstClr val="black">
                                                  <a:lumMod val="65000"/>
                                                  <a:lumOff val="35000"/>
                                                </a:prst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prstClr val="black">
                                                  <a:lumMod val="65000"/>
                                                  <a:lumOff val="35000"/>
                                                </a:prst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</m:e>
                      <m:sup>
                        <m:r>
                          <a:rPr lang="zh-CN" alt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T</m:t>
                        </m:r>
                      </m:sup>
                    </m:sSup>
                  </m:oMath>
                </a14:m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CN" i="1">
                                <a:solidFill>
                                  <a:prstClr val="black">
                                    <a:lumMod val="65000"/>
                                    <a:lumOff val="3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en-US" altLang="zh-CN" i="1">
                                    <a:solidFill>
                                      <a:prstClr val="black">
                                        <a:lumMod val="65000"/>
                                        <a:lumOff val="3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i="1">
                                      <a:solidFill>
                                        <a:prstClr val="black">
                                          <a:lumMod val="65000"/>
                                          <a:lumOff val="3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kumimoji="1" lang="en-US" altLang="zh-CN" i="1">
                                      <a:solidFill>
                                        <a:prstClr val="black">
                                          <a:lumMod val="65000"/>
                                          <a:lumOff val="3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kumimoji="1" lang="en-US" altLang="zh-CN" i="1">
                                          <a:solidFill>
                                            <a:prstClr val="black">
                                              <a:lumMod val="65000"/>
                                              <a:lumOff val="35000"/>
                                            </a:prst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prstClr val="black">
                                              <a:lumMod val="65000"/>
                                              <a:lumOff val="35000"/>
                                            </a:prst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prstClr val="black">
                                              <a:lumMod val="65000"/>
                                              <a:lumOff val="35000"/>
                                            </a:prst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eqArr>
                                </m:e>
                                <m:e>
                                  <m:eqArr>
                                    <m:eqArrPr>
                                      <m:ctrlPr>
                                        <a:rPr kumimoji="1" lang="en-US" altLang="zh-CN" i="1">
                                          <a:solidFill>
                                            <a:prstClr val="black">
                                              <a:lumMod val="65000"/>
                                              <a:lumOff val="35000"/>
                                            </a:prst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prstClr val="black">
                                              <a:lumMod val="65000"/>
                                              <a:lumOff val="35000"/>
                                            </a:prst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prstClr val="black">
                                              <a:lumMod val="65000"/>
                                              <a:lumOff val="35000"/>
                                            </a:prst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@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CN" i="1">
                                <a:solidFill>
                                  <a:prstClr val="black">
                                    <a:lumMod val="65000"/>
                                    <a:lumOff val="3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en-US" altLang="zh-CN" i="1">
                                    <a:solidFill>
                                      <a:prstClr val="black">
                                        <a:lumMod val="65000"/>
                                        <a:lumOff val="3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i="1">
                                      <a:solidFill>
                                        <a:prstClr val="black">
                                          <a:lumMod val="65000"/>
                                          <a:lumOff val="3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kumimoji="1" lang="en-US" altLang="zh-CN" i="1">
                                      <a:solidFill>
                                        <a:prstClr val="black">
                                          <a:lumMod val="65000"/>
                                          <a:lumOff val="3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zh-CN" altLang="en-US" i="1">
                                      <a:solidFill>
                                        <a:prstClr val="black">
                                          <a:lumMod val="65000"/>
                                          <a:lumOff val="3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</m:t>
                                  </m:r>
                                  <m:r>
                                    <a:rPr kumimoji="1" lang="en-US" altLang="zh-CN" i="1">
                                      <a:solidFill>
                                        <a:prstClr val="black">
                                          <a:lumMod val="65000"/>
                                          <a:lumOff val="3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1" lang="en-US" altLang="zh-CN" i="1">
                                      <a:solidFill>
                                        <a:prstClr val="black">
                                          <a:lumMod val="65000"/>
                                          <a:lumOff val="3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e>
                                  <m:r>
                                    <a:rPr kumimoji="1" lang="en-US" altLang="zh-CN" i="1">
                                      <a:solidFill>
                                        <a:prstClr val="black">
                                          <a:lumMod val="65000"/>
                                          <a:lumOff val="3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kumimoji="1" lang="zh-CN" altLang="en-US" i="1">
                                      <a:solidFill>
                                        <a:prstClr val="black">
                                          <a:lumMod val="65000"/>
                                          <a:lumOff val="3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</m:t>
                                  </m:r>
                                  <m:r>
                                    <a:rPr kumimoji="1" lang="en-US" altLang="zh-CN" i="1">
                                      <a:solidFill>
                                        <a:prstClr val="black">
                                          <a:lumMod val="65000"/>
                                          <a:lumOff val="3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𝑇</m:t>
                        </m:r>
                      </m:sup>
                    </m:sSup>
                  </m:oMath>
                </a14:m>
                <a:endPara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82" y="4103819"/>
                <a:ext cx="6792490" cy="1119217"/>
              </a:xfrm>
              <a:prstGeom prst="rect">
                <a:avLst/>
              </a:prstGeom>
              <a:blipFill rotWithShape="1">
                <a:blip r:embed="rId5"/>
                <a:stretch>
                  <a:fillRect l="-1" t="-40" r="9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331911" y="923080"/>
            <a:ext cx="559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zh-CN" altLang="en-US" dirty="0"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zh-CN" altLang="en-US" dirty="0"/>
              <a:t>标量、向量、矩阵、张量概念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" name="文本占位符 1"/>
          <p:cNvSpPr txBox="1"/>
          <p:nvPr/>
        </p:nvSpPr>
        <p:spPr>
          <a:xfrm>
            <a:off x="86125" y="181128"/>
            <a:ext cx="7036395" cy="761341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9410" marR="0" lvl="1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31911" y="1526217"/>
            <a:ext cx="214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zh-CN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导数 </a:t>
            </a:r>
            <a:r>
              <a:rPr kumimoji="1" lang="en-GB" altLang="zh-CN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Derivative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4694240" y="2072808"/>
            <a:ext cx="68835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函数上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某一个点求切线</a:t>
            </a:r>
            <a:r>
              <a:rPr lang="zh-CN" altLang="en-US" sz="14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就是导数。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瞬时速度变化率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49245" y="2412912"/>
            <a:ext cx="349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导数的</a:t>
            </a:r>
            <a:r>
              <a:rPr kumimoji="1"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求解方法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" name="TextBox 6"/>
          <p:cNvSpPr txBox="1"/>
          <p:nvPr/>
        </p:nvSpPr>
        <p:spPr>
          <a:xfrm>
            <a:off x="4742740" y="2832419"/>
            <a:ext cx="6652916" cy="7083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常数、指数函数、幂指数、正弦余弦都有自己的导函数，会查表应用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特别注意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复合函数求导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：先对外函数求导，在对内函数求导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26331" y="3706425"/>
            <a:ext cx="559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zh-CN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  <a:r>
              <a:rPr kumimoji="1"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利用导数求极值</a:t>
            </a:r>
            <a:endParaRPr kumimoji="1" lang="en-US" altLang="zh-CN" b="1" dirty="0">
              <a:solidFill>
                <a:prstClr val="black">
                  <a:lumMod val="65000"/>
                  <a:lumOff val="35000"/>
                </a:prst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" name="TextBox 6"/>
          <p:cNvSpPr txBox="1"/>
          <p:nvPr/>
        </p:nvSpPr>
        <p:spPr>
          <a:xfrm>
            <a:off x="4632056" y="4056396"/>
            <a:ext cx="6758020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导数为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的位置即为极值点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326331" y="4791601"/>
            <a:ext cx="214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偏导数  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6"/>
              <p:cNvSpPr txBox="1"/>
              <p:nvPr/>
            </p:nvSpPr>
            <p:spPr>
              <a:xfrm>
                <a:off x="4477311" y="5351694"/>
                <a:ext cx="6883526" cy="7764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U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是关于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x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、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y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、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z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的函数，记为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u(x,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y,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z)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，只在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x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分量上求导，则为求偏导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。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285750" lvl="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各个分量上求偏导，会形成一个向量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𝜕</m:t>
                        </m:r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𝑢</m:t>
                        </m:r>
                      </m:num>
                      <m:den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𝜕</m:t>
                        </m:r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𝑥</m:t>
                        </m:r>
                      </m:den>
                    </m:f>
                  </m:oMath>
                </a14:m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,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lang="en-US" altLang="zh-CN" sz="14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𝜕</m:t>
                        </m:r>
                        <m:r>
                          <a:rPr lang="en-US" altLang="zh-CN" sz="14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𝑢</m:t>
                        </m:r>
                      </m:num>
                      <m:den>
                        <m:r>
                          <a:rPr lang="en-US" altLang="zh-CN" sz="14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𝜕</m:t>
                        </m:r>
                        <m:r>
                          <a:rPr lang="en-US" altLang="zh-CN" sz="14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altLang="zh-CN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,</a:t>
                </a:r>
                <a:r>
                  <a:rPr lang="zh-CN" altLang="en-US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lang="en-US" altLang="zh-CN" sz="14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𝜕</m:t>
                        </m:r>
                        <m:r>
                          <a:rPr lang="en-US" altLang="zh-CN" sz="14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𝑢</m:t>
                        </m:r>
                      </m:num>
                      <m:den>
                        <m:r>
                          <a:rPr lang="en-US" altLang="zh-CN" sz="14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𝜕</m:t>
                        </m:r>
                        <m:r>
                          <a:rPr lang="en-US" altLang="zh-CN" sz="14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𝑧</m:t>
                        </m:r>
                      </m:den>
                    </m:f>
                  </m:oMath>
                </a14:m>
                <a:r>
                  <a:rPr lang="zh-CN" altLang="en-US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),</a:t>
                </a:r>
                <a:r>
                  <a:rPr lang="zh-CN" altLang="en-US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这就组成了</a:t>
                </a:r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导数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>
                      <a:lumMod val="75000"/>
                    </a:scheme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14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7311" y="5351694"/>
                <a:ext cx="6883526" cy="776431"/>
              </a:xfrm>
              <a:prstGeom prst="rect">
                <a:avLst/>
              </a:prstGeom>
              <a:blipFill rotWithShape="1">
                <a:blip r:embed="rId1"/>
                <a:stretch>
                  <a:fillRect l="-8" t="-71" r="1" b="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11" grpId="0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442176" y="1266462"/>
            <a:ext cx="559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zh-CN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1"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向量的基本运算</a:t>
            </a:r>
            <a:endParaRPr kumimoji="1" lang="en-US" altLang="zh-CN" b="1" dirty="0">
              <a:solidFill>
                <a:prstClr val="black">
                  <a:lumMod val="65000"/>
                  <a:lumOff val="35000"/>
                </a:prst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" name="文本占位符 1"/>
          <p:cNvSpPr txBox="1"/>
          <p:nvPr/>
        </p:nvSpPr>
        <p:spPr>
          <a:xfrm>
            <a:off x="86125" y="181128"/>
            <a:ext cx="7036395" cy="761341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9410" marR="0" lvl="1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6"/>
              <p:cNvSpPr txBox="1"/>
              <p:nvPr/>
            </p:nvSpPr>
            <p:spPr>
              <a:xfrm>
                <a:off x="4845178" y="1512390"/>
                <a:ext cx="6758020" cy="10324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lvl="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1</a:t>
                </a:r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范数</a:t>
                </a:r>
                <a:r>
                  <a: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</a:t>
                </a:r>
                <a:r>
                  <a:rPr lang="en-GB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L1</a:t>
                </a:r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范数</a:t>
                </a:r>
                <a:r>
                  <a: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)-</a:t>
                </a:r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向量中</a:t>
                </a:r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各个元素绝对值之和</a:t>
                </a:r>
                <a:endParaRPr lang="en-US" altLang="zh-CN" sz="1400" dirty="0">
                  <a:solidFill>
                    <a:schemeClr val="accent2">
                      <a:lumMod val="75000"/>
                    </a:scheme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lvl="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2</a:t>
                </a:r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范数</a:t>
                </a:r>
                <a:r>
                  <a: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</a:t>
                </a:r>
                <a:r>
                  <a:rPr lang="en-GB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L2</a:t>
                </a:r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范数</a:t>
                </a:r>
                <a:r>
                  <a: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)-</a:t>
                </a:r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向量的模长，</a:t>
                </a:r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每个元素平方求和，再开平方根</a:t>
                </a:r>
                <a:endParaRPr lang="en-US" altLang="zh-CN" sz="1400" dirty="0">
                  <a:solidFill>
                    <a:schemeClr val="accent2">
                      <a:lumMod val="75000"/>
                    </a:scheme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285750" lvl="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1400" dirty="0">
                    <a:solidFill>
                      <a:prstClr val="black"/>
                    </a:solidFill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/>
                    </a:solidFill>
                    <a:ea typeface="Alibaba PuHuiTi" pitchFamily="18" charset="-122"/>
                    <a:cs typeface="Alibaba PuHuiTi" pitchFamily="18" charset="-122"/>
                  </a:rPr>
                  <a:t>x</a:t>
                </a:r>
                <a:r>
                  <a:rPr lang="zh-CN" altLang="en-US" sz="1400" dirty="0">
                    <a:solidFill>
                      <a:prstClr val="black"/>
                    </a:solidFill>
                    <a:ea typeface="Alibaba PuHuiTi" pitchFamily="18" charset="-122"/>
                    <a:cs typeface="Alibaba PuHuiTi" pitchFamily="18" charset="-122"/>
                  </a:rPr>
                  <a:t>  与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1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x</m:t>
                            </m:r>
                          </m:e>
                        </m:d>
                      </m:e>
                      <m:sub>
                        <m:r>
                          <a:rPr lang="en-US" altLang="zh-CN" sz="1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sub>
                      <m:sup>
                        <m:r>
                          <a:rPr lang="en-US" altLang="zh-CN" sz="1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sup>
                    </m:sSubSup>
                    <m:r>
                      <a:rPr lang="zh-CN" altLang="en-US" sz="1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是一样的</m:t>
                    </m:r>
                  </m:oMath>
                </a14:m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C0504D">
                      <a:lumMod val="75000"/>
                    </a:srgb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2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178" y="1512390"/>
                <a:ext cx="6758020" cy="1032462"/>
              </a:xfrm>
              <a:prstGeom prst="rect">
                <a:avLst/>
              </a:prstGeom>
              <a:blipFill rotWithShape="1">
                <a:blip r:embed="rId1"/>
                <a:stretch>
                  <a:fillRect l="-2" t="-44" r="7" b="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4442177" y="2689608"/>
            <a:ext cx="214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kumimoji="1"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矩阵的运算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6"/>
              <p:cNvSpPr txBox="1"/>
              <p:nvPr/>
            </p:nvSpPr>
            <p:spPr>
              <a:xfrm>
                <a:off x="4809544" y="3099920"/>
                <a:ext cx="7068229" cy="20063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285750" lvl="0" indent="-285750"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1</a:t>
                </a:r>
                <a:r>
                  <a:rPr lang="zh-CN" altLang="en-US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矩阵数学表示 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X</a:t>
                </a:r>
                <a14:m>
                  <m:oMath xmlns:m="http://schemas.openxmlformats.org/officeDocument/2006/math">
                    <m:r>
                      <a:rPr lang="zh-CN" altLang="en-US" sz="1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zh-CN" altLang="en-US" sz="1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altLang="zh-CN" sz="1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1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endPara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285750" lvl="0" indent="-285750">
                  <a:buFont typeface="Arial" panose="020B0604020202020204" pitchFamily="34" charset="0"/>
                  <a:buChar char="•"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2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矩阵加减法：形状相同对应元素加减 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285750" lvl="0" indent="-285750">
                  <a:buFont typeface="Arial" panose="020B0604020202020204" pitchFamily="34" charset="0"/>
                  <a:buChar char="•"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3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矩阵乘法：条件</a:t>
                </a:r>
                <a:r>
                  <a:rPr kumimoji="1" lang="en-US" altLang="zh-CN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A</a:t>
                </a:r>
                <a14:m>
                  <m:oMath xmlns:m="http://schemas.openxmlformats.org/officeDocument/2006/math">
                    <m:r>
                      <a:rPr lang="zh-CN" altLang="en-US" sz="1400" i="1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zh-CN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 i="1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en-US" altLang="zh-CN" sz="1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zh-CN" altLang="en-US" sz="1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1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1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altLang="zh-CN" sz="1400" i="1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1" lang="en-US" altLang="zh-CN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B</a:t>
                </a:r>
                <a14:m>
                  <m:oMath xmlns:m="http://schemas.openxmlformats.org/officeDocument/2006/math">
                    <m:r>
                      <a:rPr lang="zh-CN" altLang="en-US" sz="1400" i="1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zh-CN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 i="1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en-US" altLang="zh-CN" sz="1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1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1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zh-CN" altLang="en-US" sz="1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zh-CN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 </a:t>
                </a:r>
                <a:r>
                  <a:rPr lang="en-US" altLang="zh-CN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  <a:sym typeface="Wingdings" panose="05000000000000000000" pitchFamily="2" charset="2"/>
                  </a:rPr>
                  <a:t></a:t>
                </a:r>
                <a:r>
                  <a:rPr lang="zh-CN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  <a:sym typeface="Wingdings" panose="05000000000000000000" pitchFamily="2" charset="2"/>
                  </a:rPr>
                  <a:t>  </a:t>
                </a:r>
                <a:r>
                  <a:rPr lang="en-US" altLang="zh-CN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  <a:sym typeface="Wingdings" panose="05000000000000000000" pitchFamily="2" charset="2"/>
                  </a:rPr>
                  <a:t>A@B=C</a:t>
                </a:r>
                <a:r>
                  <a:rPr lang="zh-CN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400" i="1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zh-CN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 i="1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en-US" altLang="zh-CN" sz="1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zh-CN" altLang="en-US" sz="1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1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zh-CN" altLang="en-US" sz="1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4</a:t>
                </a:r>
                <a:r>
                  <a:rPr lang="zh-CN" altLang="en-US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矩阵的乘法</a:t>
                </a:r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不满足交换律</a:t>
                </a:r>
                <a:r>
                  <a:rPr lang="zh-CN" altLang="en-US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：</a:t>
                </a:r>
                <a:r>
                  <a:rPr lang="en-GB" altLang="zh-CN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A×B≠B×A</a:t>
                </a:r>
                <a:r>
                  <a:rPr lang="zh-CN" altLang="en-US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；矩阵的乘法</a:t>
                </a:r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满足结合律</a:t>
                </a:r>
                <a:endParaRPr lang="en-US" altLang="zh-CN" sz="1400" dirty="0">
                  <a:solidFill>
                    <a:schemeClr val="accent2">
                      <a:lumMod val="75000"/>
                    </a:scheme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5</a:t>
                </a:r>
                <a:r>
                  <a:rPr lang="zh-CN" altLang="en-US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矩阵与</a:t>
                </a:r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单位矩阵相乘</a:t>
                </a:r>
                <a:r>
                  <a:rPr lang="zh-CN" altLang="en-US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等于矩阵本身</a:t>
                </a:r>
                <a:endParaRPr lang="en-GB" altLang="zh-CN" sz="1400" dirty="0">
                  <a:solidFill>
                    <a:srgbClr val="333333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6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A@B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I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单位矩阵 则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B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为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A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的逆矩阵，记为：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A</m:t>
                        </m:r>
                      </m:e>
                      <m:sup>
                        <m:r>
                          <a:rPr lang="en-US" altLang="zh-CN" sz="14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−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sup>
                    </m:sSup>
                  </m:oMath>
                </a14:m>
                <a:endParaRPr lang="en-GB" altLang="zh-CN" sz="1400" dirty="0">
                  <a:solidFill>
                    <a:srgbClr val="333333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7</a:t>
                </a:r>
                <a:r>
                  <a:rPr lang="zh-CN" altLang="en-US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zh-CN" altLang="en-GB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矩阵</a:t>
                </a:r>
                <a:r>
                  <a:rPr lang="zh-CN" altLang="en-US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转置：</a:t>
                </a:r>
                <a:r>
                  <a:rPr lang="en-GB" altLang="zh-CN" sz="1400" dirty="0">
                    <a:solidFill>
                      <a:schemeClr val="accent2">
                        <a:lumMod val="75000"/>
                      </a:schemeClr>
                    </a:solidFill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altLang="zh-CN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a:rPr lang="en-US" altLang="zh-CN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r>
                          <a:rPr lang="en-US" altLang="zh-CN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𝐴</m:t>
                        </m:r>
                        <m:r>
                          <a:rPr lang="en-US" altLang="zh-CN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+</m:t>
                        </m:r>
                        <m:r>
                          <a:rPr lang="en-US" altLang="zh-CN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𝐵</m:t>
                        </m:r>
                        <m:r>
                          <a:rPr lang="en-US" altLang="zh-CN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altLang="zh-CN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a:rPr lang="en-US" altLang="zh-CN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+</a:t>
                </a:r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altLang="zh-CN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a:rPr lang="en-US" altLang="zh-CN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𝐵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altLang="zh-CN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a:rPr lang="en-US" altLang="zh-CN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r>
                          <a:rPr lang="en-US" altLang="zh-CN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𝐴</m:t>
                        </m:r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B</m:t>
                        </m:r>
                        <m:r>
                          <a:rPr lang="en-US" altLang="zh-CN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altLang="zh-CN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B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GB" altLang="zh-CN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A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endPara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8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544" y="3099920"/>
                <a:ext cx="7068229" cy="2006383"/>
              </a:xfrm>
              <a:prstGeom prst="rect">
                <a:avLst/>
              </a:prstGeom>
              <a:blipFill rotWithShape="1">
                <a:blip r:embed="rId2"/>
                <a:stretch>
                  <a:fillRect l="-1" t="-24" r="1" b="-4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01 (8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05900" y="5174812"/>
            <a:ext cx="1481455" cy="148145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857500" y="777223"/>
            <a:ext cx="6053036" cy="555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1. 已知函数f(x,y)，其中x，y均为变量，那么f(x,y)的偏导数df/dx是（）</a:t>
            </a:r>
            <a:endParaRPr lang="zh-CN" altLang="en-US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A. f(x,y)的导数</a:t>
            </a:r>
            <a:endParaRPr lang="zh-CN" altLang="en-US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B. f(x,y)的一阶偏导数</a:t>
            </a:r>
            <a:endParaRPr lang="zh-CN" altLang="en-US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C. f(x,y)的二阶偏导数</a:t>
            </a:r>
            <a:endParaRPr lang="zh-CN" altLang="en-US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D. f(x,y)的对x的偏导数</a:t>
            </a:r>
            <a:endParaRPr lang="zh-CN" altLang="en-US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2. 已知函数f(x)，令g(x)=f'(x)，则g'(x)=（）</a:t>
            </a:r>
            <a:endParaRPr lang="zh-CN" altLang="en-US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A. f''(x)</a:t>
            </a:r>
            <a:endParaRPr lang="zh-CN" altLang="en-US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B. f'(x)</a:t>
            </a:r>
            <a:endParaRPr lang="zh-CN" altLang="en-US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C. f(x)</a:t>
            </a:r>
            <a:endParaRPr lang="zh-CN" altLang="en-US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D. 不能确定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. 已知函数f(x)，若在x=a时，函数取极小值，则（）</a:t>
            </a:r>
            <a:endParaRPr lang="zh-CN" altLang="en-US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A. f'(a)=0</a:t>
            </a:r>
            <a:endParaRPr lang="zh-CN" altLang="en-US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B. f'(a)&gt;0</a:t>
            </a:r>
            <a:endParaRPr lang="zh-CN" altLang="en-US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C. f'(a)&lt;0</a:t>
            </a:r>
            <a:endParaRPr lang="zh-CN" altLang="en-US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D. 不能确定</a:t>
            </a:r>
            <a:endParaRPr lang="zh-CN" altLang="en-US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08006" y="6446165"/>
            <a:ext cx="33450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答案 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答案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答案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endParaRPr lang="zh-CN" altLang="en-US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01 (8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05900" y="5174812"/>
            <a:ext cx="1481455" cy="148145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936" y="979715"/>
            <a:ext cx="7226300" cy="1066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478" y="2046515"/>
            <a:ext cx="7205436" cy="10344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145490"/>
            <a:ext cx="7772400" cy="12630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3478" y="4463565"/>
            <a:ext cx="7205436" cy="21954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01 (8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05900" y="5174812"/>
            <a:ext cx="1481455" cy="148145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2857500" y="777240"/>
                <a:ext cx="6609080" cy="1790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有关矩阵相乘说法正确的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是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   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   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A.</a:t>
                </a:r>
                <a:r>
                  <a:rPr lang="zh-CN" altLang="en-US" sz="1400" noProof="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两个矩阵</a:t>
                </a:r>
                <a:r>
                  <a:rPr lang="zh-CN" altLang="en-US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能相乘的条件为：</a:t>
                </a:r>
                <a:r>
                  <a:rPr kumimoji="1" lang="en-US" altLang="zh-CN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A</a:t>
                </a:r>
                <a14:m>
                  <m:oMath xmlns:m="http://schemas.openxmlformats.org/officeDocument/2006/math">
                    <m:r>
                      <a:rPr lang="zh-CN" altLang="en-US" sz="1400" i="1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zh-CN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 i="1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en-US" altLang="zh-CN" sz="1400" b="0" i="1" dirty="0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zh-CN" altLang="en-US" sz="1400" b="0" i="1" dirty="0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1400" b="0" i="1" dirty="0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1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altLang="zh-CN" sz="1400" i="1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1" lang="en-US" altLang="zh-CN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B</a:t>
                </a:r>
                <a14:m>
                  <m:oMath xmlns:m="http://schemas.openxmlformats.org/officeDocument/2006/math">
                    <m:r>
                      <a:rPr lang="zh-CN" altLang="en-US" sz="1400" i="1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zh-CN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 i="1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en-US" altLang="zh-CN" sz="1400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zh-CN" altLang="en-US" sz="140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1400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zh-CN" altLang="en-US" sz="14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zh-CN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 </a:t>
                </a:r>
                <a:r>
                  <a:rPr lang="en-US" altLang="zh-CN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  <a:sym typeface="Wingdings" panose="05000000000000000000" pitchFamily="2" charset="2"/>
                  </a:rPr>
                  <a:t></a:t>
                </a:r>
                <a:r>
                  <a:rPr lang="zh-CN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  <a:sym typeface="Wingdings" panose="05000000000000000000" pitchFamily="2" charset="2"/>
                  </a:rPr>
                  <a:t>  </a:t>
                </a:r>
                <a:r>
                  <a:rPr lang="en-US" altLang="zh-CN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  <a:sym typeface="Wingdings" panose="05000000000000000000" pitchFamily="2" charset="2"/>
                  </a:rPr>
                  <a:t>A@B=C</a:t>
                </a:r>
                <a:r>
                  <a:rPr lang="zh-CN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400" i="1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zh-CN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 i="1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en-US" altLang="zh-CN" sz="1400" b="0" i="1" dirty="0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1400" b="0" i="1" dirty="0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1400" b="0" i="1" dirty="0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zh-CN" altLang="en-US" sz="1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   B. </a:t>
                </a:r>
                <a:r>
                  <a:rPr kumimoji="1" lang="en-US" altLang="zh-CN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A</a:t>
                </a:r>
                <a14:m>
                  <m:oMath xmlns:m="http://schemas.openxmlformats.org/officeDocument/2006/math">
                    <m:r>
                      <a:rPr lang="zh-CN" altLang="en-US" sz="1400" i="1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zh-CN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 i="1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en-US" altLang="zh-CN" sz="1400" b="0" i="1" dirty="0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1400" i="1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1400" b="0" i="1" dirty="0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zh-CN" altLang="en-US" sz="1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zh-CN" altLang="en-US" sz="14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A@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A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=C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A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@A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=D,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则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C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和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D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都是方阵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  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C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. </a:t>
                </a:r>
                <a:r>
                  <a:rPr kumimoji="1" lang="en-US" altLang="zh-CN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A</a:t>
                </a:r>
                <a14:m>
                  <m:oMath xmlns:m="http://schemas.openxmlformats.org/officeDocument/2006/math">
                    <m:r>
                      <a:rPr lang="zh-CN" altLang="en-US" sz="1400" i="1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zh-CN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 i="1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en-US" altLang="zh-CN" sz="1400" b="0" i="1" dirty="0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1400" i="1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1400" b="0" i="1" dirty="0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zh-CN" altLang="en-US" sz="1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zh-CN" altLang="en-US" sz="14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A@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A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=C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A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@A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=D,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则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C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和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D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都是方阵，而且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C=D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   D. </a:t>
                </a:r>
                <a:r>
                  <a:rPr kumimoji="1" lang="en-US" altLang="zh-CN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A</a:t>
                </a:r>
                <a14:m>
                  <m:oMath xmlns:m="http://schemas.openxmlformats.org/officeDocument/2006/math">
                    <m:r>
                      <a:rPr lang="zh-CN" altLang="en-US" sz="1400" i="1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zh-CN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 i="1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en-US" altLang="zh-CN" sz="1400" b="0" i="1" dirty="0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1400" i="1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1400" b="0" i="1" dirty="0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zh-CN" altLang="en-US" sz="1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则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A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的逆矩阵一定存在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500" y="777240"/>
                <a:ext cx="6609080" cy="179006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3060296" y="2639616"/>
            <a:ext cx="71522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答案解析：</a:t>
            </a:r>
            <a:r>
              <a:rPr lang="en-US" altLang="zh-CN" sz="14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zh-CN" altLang="en-US" sz="14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4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r>
              <a:rPr lang="zh-CN" altLang="en-US" sz="14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矩阵条件错应该中间一致。</a:t>
            </a:r>
            <a:r>
              <a:rPr lang="en-US" altLang="zh-CN" sz="14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</a:t>
            </a:r>
            <a:r>
              <a:rPr lang="zh-CN" altLang="en-US" sz="14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对 </a:t>
            </a:r>
            <a:r>
              <a:rPr lang="en-US" altLang="zh-CN" sz="14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</a:t>
            </a:r>
            <a:r>
              <a:rPr lang="zh-CN" altLang="en-US" sz="14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错 </a:t>
            </a:r>
            <a:r>
              <a:rPr lang="en-US" altLang="zh-CN" sz="14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</a:t>
            </a:r>
            <a:r>
              <a:rPr lang="zh-CN" altLang="en-US" sz="14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错 有些矩阵不一定有逆 答案：</a:t>
            </a:r>
            <a:r>
              <a:rPr lang="en-US" altLang="zh-CN" sz="14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2937748" y="3152930"/>
                <a:ext cx="6053036" cy="12656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2. 已知 </a:t>
                </a:r>
                <a:r>
                  <a:rPr kumimoji="1" lang="zh-CN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矩阵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A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65000"/>
                                    <a:lumOff val="3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  <m:r>
                                <a:rPr kumimoji="1" lang="zh-CN" alt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   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4</m:t>
                              </m:r>
                            </m:e>
                            <m:e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5</m:t>
                              </m:r>
                              <m:r>
                                <a:rPr kumimoji="1" lang="zh-CN" alt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   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zh-CN" alt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∈</m:t>
                    </m:r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R</m:t>
                        </m:r>
                      </m:e>
                      <m:sup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  <m:r>
                          <a:rPr kumimoji="0" lang="zh-CN" altLang="en-US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∗</m:t>
                        </m:r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  <m:r>
                          <a:rPr kumimoji="0" lang="zh-CN" altLang="en-US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</m:sup>
                    </m:sSup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，</a:t>
                </a:r>
                <a:r>
                  <a:rPr kumimoji="1" lang="en-US" altLang="zh-CN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B</a:t>
                </a:r>
                <a:r>
                  <a:rPr kumimoji="1" lang="zh-CN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1" lang="en-US" altLang="zh-CN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1" lang="zh-CN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CN" sz="14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1400" i="1" smtClean="0">
                                <a:solidFill>
                                  <a:prstClr val="black">
                                    <a:lumMod val="65000"/>
                                    <a:lumOff val="3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1400" b="0" i="1" smtClean="0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CN" sz="1400" b="0" i="1" smtClean="0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1400" b="0" i="1" smtClean="0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1400" b="0" i="1" smtClean="0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CN" sz="1400" b="0" i="1" smtClean="0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1400" b="0" i="1" smtClean="0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1400" b="0" i="1" smtClean="0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CN" sz="1400" b="0" i="1" smtClean="0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1400" b="0" i="1" smtClean="0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en-US" altLang="zh-CN" sz="1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sz="1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1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1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 请计算 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A@B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()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748" y="3152930"/>
                <a:ext cx="6053036" cy="1265667"/>
              </a:xfrm>
              <a:prstGeom prst="rect">
                <a:avLst/>
              </a:prstGeom>
              <a:blipFill rotWithShape="1">
                <a:blip r:embed="rId3"/>
                <a:stretch>
                  <a:fillRect l="-4" t="-12" r="8" b="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2937748" y="4541978"/>
                <a:ext cx="6053036" cy="5844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3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. 已知 </a:t>
                </a:r>
                <a:r>
                  <a:rPr kumimoji="1" lang="zh-CN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矩阵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A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65000"/>
                                    <a:lumOff val="3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kumimoji="1" lang="en-US" altLang="zh-CN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zh-CN" alt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∈</m:t>
                    </m:r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R</m:t>
                        </m:r>
                      </m:e>
                      <m:sup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  <m:r>
                          <a:rPr kumimoji="0" lang="zh-CN" altLang="en-US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∗</m:t>
                        </m:r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  <m:r>
                          <a:rPr kumimoji="0" lang="zh-CN" altLang="en-US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</m:sup>
                    </m:sSup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，请计算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A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的逆？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748" y="4541978"/>
                <a:ext cx="6053036" cy="584455"/>
              </a:xfrm>
              <a:prstGeom prst="rect">
                <a:avLst/>
              </a:prstGeom>
              <a:blipFill rotWithShape="1">
                <a:blip r:embed="rId4"/>
                <a:stretch>
                  <a:fillRect l="-4" t="-78" r="8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8320453" y="3519591"/>
                <a:ext cx="2576932" cy="4501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答案解析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2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zh-CN" altLang="en-US" sz="1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libaba PuHuiTi" pitchFamily="18" charset="-122"/>
                                  <a:cs typeface="Alibaba PuHuiTi" pitchFamily="18" charset="-122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libaba PuHuiTi" pitchFamily="18" charset="-122"/>
                                  <a:cs typeface="Alibaba PuHuiTi" pitchFamily="18" charset="-122"/>
                                </a:rPr>
                                <m:t>−</m:t>
                              </m:r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libaba PuHuiTi" pitchFamily="18" charset="-122"/>
                                  <a:cs typeface="Alibaba PuHuiTi" pitchFamily="18" charset="-122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libaba PuHuiTi" pitchFamily="18" charset="-122"/>
                                  <a:cs typeface="Alibaba PuHuiTi" pitchFamily="18" charset="-122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libaba PuHuiTi" pitchFamily="18" charset="-122"/>
                                  <a:cs typeface="Alibaba PuHuiTi" pitchFamily="18" charset="-122"/>
                                </a:rPr>
                                <m:t>−</m:t>
                              </m:r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libaba PuHuiTi" pitchFamily="18" charset="-122"/>
                                  <a:cs typeface="Alibaba PuHuiTi" pitchFamily="18" charset="-122"/>
                                </a:rPr>
                                <m:t>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0453" y="3519591"/>
                <a:ext cx="2576932" cy="450188"/>
              </a:xfrm>
              <a:prstGeom prst="rect">
                <a:avLst/>
              </a:prstGeom>
              <a:blipFill rotWithShape="1">
                <a:blip r:embed="rId5"/>
                <a:stretch>
                  <a:fillRect l="-2" t="-94" r="6" b="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3060296" y="5394106"/>
                <a:ext cx="4495536" cy="4701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答案解析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2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1" lang="en-US" altLang="zh-CN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1" lang="zh-CN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CN" sz="14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1400" i="1">
                                <a:solidFill>
                                  <a:prstClr val="black">
                                    <a:lumMod val="65000"/>
                                    <a:lumOff val="3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1400" i="1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CN" sz="1400" i="1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1400" i="1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1400" i="1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1" lang="en-US" altLang="zh-CN" sz="1400" i="1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1400" i="1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@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zh-CN" altLang="en-US" sz="1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altLang="zh-CN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libaba PuHuiTi" pitchFamily="18" charset="-122"/>
                                  <a:cs typeface="Alibaba PuHuiTi" pitchFamily="18" charset="-122"/>
                                </a:rPr>
                                <m:t>a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libaba PuHuiTi" pitchFamily="18" charset="-122"/>
                                  <a:cs typeface="Alibaba PuHuiTi" pitchFamily="18" charset="-122"/>
                                </a:rPr>
                                <m:t>b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libaba PuHuiTi" pitchFamily="18" charset="-122"/>
                                  <a:cs typeface="Alibaba PuHuiTi" pitchFamily="18" charset="-122"/>
                                </a:rPr>
                                <m:t>c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libaba PuHuiTi" pitchFamily="18" charset="-122"/>
                                  <a:cs typeface="Alibaba PuHuiTi" pitchFamily="18" charset="-122"/>
                                </a:rPr>
                                <m:t>d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CN" sz="14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1400" i="1">
                                <a:solidFill>
                                  <a:prstClr val="black">
                                    <a:lumMod val="65000"/>
                                    <a:lumOff val="3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1400" i="1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CN" sz="1400" b="0" i="1" smtClean="0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1400" b="0" i="1" smtClean="0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zh-CN" sz="1400" i="1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296" y="5394106"/>
                <a:ext cx="4495536" cy="470193"/>
              </a:xfrm>
              <a:prstGeom prst="rect">
                <a:avLst/>
              </a:prstGeom>
              <a:blipFill rotWithShape="1">
                <a:blip r:embed="rId6"/>
                <a:stretch>
                  <a:fillRect l="-5" t="-88" r="13" b="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6819178" y="5426203"/>
                <a:ext cx="2576932" cy="4508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最终求：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zh-CN" altLang="en-US" sz="1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altLang="zh-CN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libaba PuHuiTi" pitchFamily="18" charset="-122"/>
                                  <a:cs typeface="Alibaba PuHuiTi" pitchFamily="18" charset="-122"/>
                                </a:rPr>
                                <m:t>a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libaba PuHuiTi" pitchFamily="18" charset="-122"/>
                                  <a:cs typeface="Alibaba PuHuiTi" pitchFamily="18" charset="-122"/>
                                </a:rPr>
                                <m:t>b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libaba PuHuiTi" pitchFamily="18" charset="-122"/>
                                  <a:cs typeface="Alibaba PuHuiTi" pitchFamily="18" charset="-122"/>
                                </a:rPr>
                                <m:t>c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libaba PuHuiTi" pitchFamily="18" charset="-122"/>
                                  <a:cs typeface="Alibaba PuHuiTi" pitchFamily="18" charset="-122"/>
                                </a:rPr>
                                <m:t>d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CN" sz="14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1400" i="1">
                                <a:solidFill>
                                  <a:prstClr val="black">
                                    <a:lumMod val="65000"/>
                                    <a:lumOff val="3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1400" b="0" i="1" smtClean="0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1400" b="0" i="1" smtClean="0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CN" sz="1400" b="0" i="1" smtClean="0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1400" b="0" i="1" smtClean="0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1400" b="0" i="1" smtClean="0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1" lang="en-US" altLang="zh-CN" sz="1400" b="0" i="1" smtClean="0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178" y="5426203"/>
                <a:ext cx="2576932" cy="450850"/>
              </a:xfrm>
              <a:prstGeom prst="rect">
                <a:avLst/>
              </a:prstGeom>
              <a:blipFill rotWithShape="1">
                <a:blip r:embed="rId7"/>
                <a:stretch>
                  <a:fillRect l="-21" t="-28" r="1" b="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/>
      <p:bldP spid="8" grpId="0"/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线性回归简介</a:t>
            </a:r>
            <a:endParaRPr lang="en-US" altLang="zh-CN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定义、线性回归的分类、应用场景</a:t>
            </a:r>
            <a:endParaRPr lang="en-US" altLang="zh-CN" sz="1600" b="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zh-CN" altLang="en-US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线性回归问题的求解</a:t>
            </a:r>
            <a:endParaRPr lang="en-US" altLang="zh-CN" dirty="0">
              <a:solidFill>
                <a:srgbClr val="C0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kumimoji="1"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线性回归</a:t>
            </a:r>
            <a:r>
              <a:rPr kumimoji="1" lang="en-US" altLang="zh-CN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kumimoji="1"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、损失函数、导数和矩阵、</a:t>
            </a:r>
            <a:r>
              <a:rPr kumimoji="1" lang="zh-CN" altLang="en-US" sz="1600" b="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正规方程法</a:t>
            </a:r>
            <a:r>
              <a:rPr kumimoji="1"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、梯度下降算法</a:t>
            </a:r>
            <a:endParaRPr kumimoji="1" lang="en-US" altLang="zh-CN" sz="1600" b="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回归模型评估方法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MAE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MSE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RMSE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线性回归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和案例 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线性回归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、案例波士顿房价预测</a:t>
            </a:r>
            <a:endParaRPr kumimoji="1"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欠拟合与过拟合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出现原因、解决方法、</a:t>
            </a: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L1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正则化、</a:t>
            </a: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L2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正则化</a:t>
            </a:r>
            <a:endParaRPr kumimoji="1" lang="en-US" altLang="zh-CN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rgbClr val="333333"/>
                </a:solidFill>
                <a:latin typeface="Open Sans" panose="020B0606030504020204" pitchFamily="34" charset="0"/>
              </a:rPr>
              <a:t>知道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正规方程法求解过程</a:t>
            </a: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6317601" cy="517190"/>
          </a:xfrm>
        </p:spPr>
        <p:txBody>
          <a:bodyPr/>
          <a:lstStyle/>
          <a:p>
            <a:r>
              <a:rPr kumimoji="1" lang="zh-CN" altLang="en-US" dirty="0">
                <a:solidFill>
                  <a:srgbClr val="595959"/>
                </a:solidFill>
              </a:rPr>
              <a:t>一元线性回归 </a:t>
            </a:r>
            <a:r>
              <a:rPr kumimoji="1" lang="en-US" altLang="zh-CN" dirty="0">
                <a:solidFill>
                  <a:srgbClr val="595959"/>
                </a:solidFill>
              </a:rPr>
              <a:t>–</a:t>
            </a:r>
            <a:r>
              <a:rPr kumimoji="1" lang="zh-CN" altLang="en-US" dirty="0">
                <a:solidFill>
                  <a:srgbClr val="595959"/>
                </a:solidFill>
              </a:rPr>
              <a:t> 解析解</a:t>
            </a:r>
            <a:endParaRPr kumimoji="1" lang="zh-CN" altLang="en-US" dirty="0">
              <a:solidFill>
                <a:srgbClr val="595959"/>
              </a:solidFill>
            </a:endParaRPr>
          </a:p>
        </p:txBody>
      </p:sp>
      <p:sp>
        <p:nvSpPr>
          <p:cNvPr id="22" name="三角形 21"/>
          <p:cNvSpPr/>
          <p:nvPr/>
        </p:nvSpPr>
        <p:spPr>
          <a:xfrm rot="2651319">
            <a:off x="851566" y="5754540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841503" y="1292883"/>
            <a:ext cx="7682384" cy="49957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损失函数用来衡量</a:t>
            </a:r>
            <a:r>
              <a:rPr lang="zh-CN" altLang="en-US" dirty="0">
                <a:solidFill>
                  <a:srgbClr val="AD2A26"/>
                </a:solidFill>
              </a:rPr>
              <a:t>真实值和预测值之间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的差异，为优化参数指明了方向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6350" lvl="1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6" name="直线箭头连接符 5"/>
          <p:cNvCxnSpPr/>
          <p:nvPr/>
        </p:nvCxnSpPr>
        <p:spPr>
          <a:xfrm>
            <a:off x="1130705" y="5565059"/>
            <a:ext cx="6788737" cy="14175"/>
          </a:xfrm>
          <a:prstGeom prst="straightConnector1">
            <a:avLst/>
          </a:prstGeom>
          <a:ln w="539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箭头连接符 6"/>
          <p:cNvCxnSpPr/>
          <p:nvPr/>
        </p:nvCxnSpPr>
        <p:spPr>
          <a:xfrm flipV="1">
            <a:off x="1147837" y="2130158"/>
            <a:ext cx="1" cy="3443257"/>
          </a:xfrm>
          <a:prstGeom prst="straightConnector1">
            <a:avLst/>
          </a:prstGeom>
          <a:ln w="539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2"/>
          <p:cNvSpPr txBox="1"/>
          <p:nvPr/>
        </p:nvSpPr>
        <p:spPr>
          <a:xfrm>
            <a:off x="7111174" y="5131891"/>
            <a:ext cx="1198682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身高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占位符 2"/>
          <p:cNvSpPr txBox="1"/>
          <p:nvPr/>
        </p:nvSpPr>
        <p:spPr>
          <a:xfrm>
            <a:off x="1147837" y="1849474"/>
            <a:ext cx="879847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体重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Y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2" name="直线连接符 11"/>
          <p:cNvCxnSpPr/>
          <p:nvPr/>
        </p:nvCxnSpPr>
        <p:spPr>
          <a:xfrm flipV="1">
            <a:off x="698087" y="2714684"/>
            <a:ext cx="6330394" cy="1420119"/>
          </a:xfrm>
          <a:prstGeom prst="line">
            <a:avLst/>
          </a:prstGeom>
          <a:ln w="34925">
            <a:solidFill>
              <a:srgbClr val="AD2A2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5641466" y="3116680"/>
            <a:ext cx="98424" cy="1457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569691" y="4018518"/>
            <a:ext cx="98424" cy="14578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321347" y="3554199"/>
            <a:ext cx="98424" cy="14578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419499" y="3459946"/>
            <a:ext cx="98424" cy="14578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439008" y="3005303"/>
            <a:ext cx="98424" cy="14578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6831624" y="2714684"/>
            <a:ext cx="98424" cy="14578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cxnSp>
        <p:nvCxnSpPr>
          <p:cNvPr id="19" name="直线连接符 18"/>
          <p:cNvCxnSpPr/>
          <p:nvPr/>
        </p:nvCxnSpPr>
        <p:spPr>
          <a:xfrm flipV="1">
            <a:off x="841504" y="1681680"/>
            <a:ext cx="4978110" cy="2867073"/>
          </a:xfrm>
          <a:prstGeom prst="line">
            <a:avLst/>
          </a:prstGeom>
          <a:ln w="2222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/>
          <p:cNvCxnSpPr/>
          <p:nvPr/>
        </p:nvCxnSpPr>
        <p:spPr>
          <a:xfrm flipV="1">
            <a:off x="710880" y="3290569"/>
            <a:ext cx="6120744" cy="443649"/>
          </a:xfrm>
          <a:prstGeom prst="line">
            <a:avLst/>
          </a:prstGeom>
          <a:ln w="2222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左大括号 24"/>
          <p:cNvSpPr/>
          <p:nvPr/>
        </p:nvSpPr>
        <p:spPr>
          <a:xfrm>
            <a:off x="4384765" y="3093433"/>
            <a:ext cx="98424" cy="197136"/>
          </a:xfrm>
          <a:prstGeom prst="leftBrac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3" name="文本占位符 2"/>
          <p:cNvSpPr txBox="1"/>
          <p:nvPr/>
        </p:nvSpPr>
        <p:spPr>
          <a:xfrm>
            <a:off x="4494372" y="2747058"/>
            <a:ext cx="1055070" cy="385421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点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4" name="文本占位符 2"/>
          <p:cNvSpPr txBox="1"/>
          <p:nvPr/>
        </p:nvSpPr>
        <p:spPr>
          <a:xfrm>
            <a:off x="5659355" y="2952183"/>
            <a:ext cx="1055070" cy="385421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点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5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7" name="左大括号 36"/>
          <p:cNvSpPr/>
          <p:nvPr/>
        </p:nvSpPr>
        <p:spPr>
          <a:xfrm>
            <a:off x="5583297" y="3005613"/>
            <a:ext cx="98424" cy="197136"/>
          </a:xfrm>
          <a:prstGeom prst="leftBrac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9" name="右大括号 38"/>
          <p:cNvSpPr/>
          <p:nvPr/>
        </p:nvSpPr>
        <p:spPr>
          <a:xfrm>
            <a:off x="4440162" y="2447259"/>
            <a:ext cx="142648" cy="596191"/>
          </a:xfrm>
          <a:prstGeom prst="rightBrace">
            <a:avLst/>
          </a:prstGeom>
          <a:ln w="158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0" name="右大括号 39"/>
          <p:cNvSpPr/>
          <p:nvPr/>
        </p:nvSpPr>
        <p:spPr>
          <a:xfrm>
            <a:off x="5637072" y="1792461"/>
            <a:ext cx="142645" cy="1183653"/>
          </a:xfrm>
          <a:prstGeom prst="rightBrace">
            <a:avLst/>
          </a:prstGeom>
          <a:ln w="158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占位符 2"/>
              <p:cNvSpPr txBox="1"/>
              <p:nvPr/>
            </p:nvSpPr>
            <p:spPr>
              <a:xfrm>
                <a:off x="1591725" y="4287824"/>
                <a:ext cx="6327717" cy="1178953"/>
              </a:xfrm>
              <a:prstGeom prst="rect">
                <a:avLst/>
              </a:prstGeom>
            </p:spPr>
            <p:txBody>
              <a:bodyPr/>
              <a:lstStyle>
                <a:lvl1pPr marL="0" indent="0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defRPr>
                </a:lvl1pPr>
                <a:lvl2pPr marL="990600" indent="-3810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2pPr>
                <a:lvl3pPr marL="15240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65"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3pPr>
                <a:lvl4pPr marL="21336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8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4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20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6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损失函数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J(k,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b)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=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1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160</m:t>
                        </m:r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56</m:t>
                        </m:r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0" lang="zh-CN" alt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+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166</m:t>
                        </m:r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60</m:t>
                        </m:r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0" lang="zh-CN" alt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kumimoji="0" lang="zh-CN" alt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altLang="zh-CN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+</m:t>
                    </m:r>
                    <m:r>
                      <a:rPr kumimoji="0" lang="zh-CN" altLang="en-US" sz="1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                           </m:t>
                    </m:r>
                    <m:r>
                      <a:rPr kumimoji="0" lang="en-US" altLang="zh-CN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172</m:t>
                        </m:r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65</m:t>
                        </m:r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0" lang="zh-CN" alt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+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174</m:t>
                        </m:r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0" lang="zh-CN" alt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+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180</m:t>
                        </m:r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AD2A2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56</m:t>
                        </m:r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0" lang="zh-CN" alt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求此损失函数小值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mc:Choice>
        <mc:Fallback>
          <p:sp>
            <p:nvSpPr>
              <p:cNvPr id="17" name="文本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725" y="4287824"/>
                <a:ext cx="6327717" cy="1178953"/>
              </a:xfrm>
              <a:prstGeom prst="rect">
                <a:avLst/>
              </a:prstGeom>
              <a:blipFill rotWithShape="1">
                <a:blip r:embed="rId1"/>
                <a:stretch>
                  <a:fillRect l="-7" t="-26" r="6" b="-303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4885" y="2330271"/>
            <a:ext cx="1991536" cy="18469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占位符 2"/>
              <p:cNvSpPr txBox="1"/>
              <p:nvPr/>
            </p:nvSpPr>
            <p:spPr>
              <a:xfrm>
                <a:off x="1568761" y="5642721"/>
                <a:ext cx="8840368" cy="819376"/>
              </a:xfrm>
              <a:prstGeom prst="rect">
                <a:avLst/>
              </a:prstGeom>
            </p:spPr>
            <p:txBody>
              <a:bodyPr/>
              <a:lstStyle>
                <a:lvl1pPr marL="0" indent="0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defRPr>
                </a:lvl1pPr>
                <a:lvl2pPr marL="990600" indent="-3810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2pPr>
                <a:lvl3pPr marL="15240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65"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3pPr>
                <a:lvl4pPr marL="21336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8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4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20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6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spcBef>
                    <a:spcPts val="0"/>
                  </a:spcBef>
                </a:pPr>
                <a:r>
                  <a:rPr lang="zh-CN" altLang="en-US" sz="1400" dirty="0">
                    <a:solidFill>
                      <a:prstClr val="black"/>
                    </a:solidFill>
                  </a:rPr>
                  <a:t>求损失函数最小值：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损失函数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J(k,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b)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=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altLang="zh-CN" sz="14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altLang="zh-CN" sz="14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altLang="zh-CN" sz="14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altLang="zh-CN" sz="14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14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GB" altLang="zh-CN" sz="1400" i="1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400" i="1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ℎ</m:t>
                            </m:r>
                            <m:r>
                              <a:rPr lang="en-US" altLang="zh-CN" sz="1400" i="1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sz="1400" i="1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400" i="1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1400" i="1">
                                        <a:solidFill>
                                          <a:prstClr val="black">
                                            <a:lumMod val="75000"/>
                                            <a:lumOff val="2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i="1">
                                        <a:solidFill>
                                          <a:prstClr val="black">
                                            <a:lumMod val="75000"/>
                                            <a:lumOff val="2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zh-CN" sz="1400" i="1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zh-CN" altLang="en-US" sz="1400" i="1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1400" i="1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1400" i="1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altLang="zh-CN" sz="1400" i="1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400" i="1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1400" i="1">
                                        <a:solidFill>
                                          <a:prstClr val="black">
                                            <a:lumMod val="75000"/>
                                            <a:lumOff val="2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i="1">
                                        <a:solidFill>
                                          <a:prstClr val="black">
                                            <a:lumMod val="75000"/>
                                            <a:lumOff val="2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zh-CN" sz="1400" i="1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GB" altLang="zh-CN" sz="1400" i="1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=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altLang="zh-CN" sz="14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altLang="zh-CN" sz="14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altLang="zh-CN" sz="14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altLang="zh-CN" sz="14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14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GB" altLang="zh-CN" sz="1400" i="1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400" b="0" i="1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US" altLang="zh-CN" sz="1400" i="1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400" i="1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1400" i="1">
                                        <a:solidFill>
                                          <a:prstClr val="black">
                                            <a:lumMod val="75000"/>
                                            <a:lumOff val="2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i="1">
                                        <a:solidFill>
                                          <a:prstClr val="black">
                                            <a:lumMod val="75000"/>
                                            <a:lumOff val="2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zh-CN" sz="1400" b="0" i="1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1400" b="0" i="1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1400" i="1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1400" i="1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altLang="zh-CN" sz="1400" i="1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400" i="1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1400" i="1">
                                        <a:solidFill>
                                          <a:prstClr val="black">
                                            <a:lumMod val="75000"/>
                                            <a:lumOff val="2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i="1">
                                        <a:solidFill>
                                          <a:prstClr val="black">
                                            <a:lumMod val="75000"/>
                                            <a:lumOff val="2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zh-CN" sz="1400" i="1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GB" altLang="zh-CN" sz="1400" i="1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其中</a:t>
                </a:r>
                <a:r>
                  <a:rPr kumimoji="0" lang="en-US" altLang="zh-C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i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代表第几个样本 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>
                      <a:lumMod val="75000"/>
                    </a:scheme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mc:Choice>
        <mc:Fallback>
          <p:sp>
            <p:nvSpPr>
              <p:cNvPr id="16" name="文本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761" y="5642721"/>
                <a:ext cx="8840368" cy="819376"/>
              </a:xfrm>
              <a:prstGeom prst="rect">
                <a:avLst/>
              </a:prstGeom>
              <a:blipFill rotWithShape="1">
                <a:blip r:embed="rId3"/>
                <a:stretch>
                  <a:fillRect l="-4" t="-14" r="2" b="-50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9845675" cy="517190"/>
          </a:xfrm>
        </p:spPr>
        <p:txBody>
          <a:bodyPr/>
          <a:lstStyle/>
          <a:p>
            <a:r>
              <a:rPr kumimoji="1" lang="zh-CN" altLang="en-US" dirty="0">
                <a:solidFill>
                  <a:srgbClr val="595959"/>
                </a:solidFill>
              </a:rPr>
              <a:t>线性回归概念 </a:t>
            </a:r>
            <a:r>
              <a:rPr kumimoji="1" lang="en-US" altLang="zh-CN" dirty="0">
                <a:solidFill>
                  <a:srgbClr val="595959"/>
                </a:solidFill>
              </a:rPr>
              <a:t>–</a:t>
            </a:r>
            <a:r>
              <a:rPr kumimoji="1" lang="zh-CN" altLang="en-US" dirty="0">
                <a:solidFill>
                  <a:srgbClr val="595959"/>
                </a:solidFill>
              </a:rPr>
              <a:t> 举个栗子 </a:t>
            </a:r>
            <a:endParaRPr kumimoji="1" lang="zh-CN" altLang="en-US" dirty="0">
              <a:solidFill>
                <a:srgbClr val="595959"/>
              </a:solidFill>
            </a:endParaRPr>
          </a:p>
        </p:txBody>
      </p:sp>
      <p:sp>
        <p:nvSpPr>
          <p:cNvPr id="22" name="三角形 21"/>
          <p:cNvSpPr/>
          <p:nvPr/>
        </p:nvSpPr>
        <p:spPr>
          <a:xfrm rot="2651319">
            <a:off x="851566" y="5754540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194" y="3084870"/>
            <a:ext cx="713495" cy="2091449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82385" y="3598605"/>
            <a:ext cx="683267" cy="1622382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622" y="2771810"/>
            <a:ext cx="1226005" cy="2421907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93987" y="3374010"/>
            <a:ext cx="875725" cy="180231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66440" y="4001728"/>
            <a:ext cx="518783" cy="1209426"/>
          </a:xfrm>
          <a:prstGeom prst="rect">
            <a:avLst/>
          </a:prstGeom>
        </p:spPr>
      </p:pic>
      <p:sp>
        <p:nvSpPr>
          <p:cNvPr id="4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841505" y="1292883"/>
            <a:ext cx="7515913" cy="49957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思路：先从已知</a:t>
            </a:r>
            <a:r>
              <a:rPr lang="zh-CN" altLang="en-US" dirty="0">
                <a:solidFill>
                  <a:srgbClr val="AD2A26"/>
                </a:solidFill>
              </a:rPr>
              <a:t>身高</a:t>
            </a:r>
            <a:r>
              <a:rPr lang="en-US" altLang="zh-CN" dirty="0">
                <a:solidFill>
                  <a:srgbClr val="AD2A26"/>
                </a:solidFill>
              </a:rPr>
              <a:t>X</a:t>
            </a:r>
            <a:r>
              <a:rPr lang="zh-CN" altLang="en-US" dirty="0">
                <a:solidFill>
                  <a:srgbClr val="AD2A26"/>
                </a:solidFill>
              </a:rPr>
              <a:t>和体重</a:t>
            </a:r>
            <a:r>
              <a:rPr lang="en-US" altLang="zh-CN" dirty="0">
                <a:solidFill>
                  <a:srgbClr val="AD2A26"/>
                </a:solidFill>
              </a:rPr>
              <a:t>Y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</a:t>
            </a:r>
            <a:r>
              <a:rPr lang="zh-CN" altLang="en-US" dirty="0">
                <a:solidFill>
                  <a:srgbClr val="AD2A26"/>
                </a:solidFill>
              </a:rPr>
              <a:t>找规律，再预测</a:t>
            </a:r>
            <a:endParaRPr lang="zh-CN" altLang="en-US" dirty="0">
              <a:solidFill>
                <a:srgbClr val="AD2A2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AD2A26"/>
              </a:solidFill>
            </a:endParaRPr>
          </a:p>
        </p:txBody>
      </p:sp>
      <p:cxnSp>
        <p:nvCxnSpPr>
          <p:cNvPr id="6" name="直线箭头连接符 5"/>
          <p:cNvCxnSpPr/>
          <p:nvPr/>
        </p:nvCxnSpPr>
        <p:spPr>
          <a:xfrm>
            <a:off x="1121077" y="5603559"/>
            <a:ext cx="6896767" cy="24789"/>
          </a:xfrm>
          <a:prstGeom prst="straightConnector1">
            <a:avLst/>
          </a:prstGeom>
          <a:ln w="539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箭头连接符 6"/>
          <p:cNvCxnSpPr/>
          <p:nvPr/>
        </p:nvCxnSpPr>
        <p:spPr>
          <a:xfrm flipV="1">
            <a:off x="1147837" y="2130158"/>
            <a:ext cx="1" cy="3443257"/>
          </a:xfrm>
          <a:prstGeom prst="straightConnector1">
            <a:avLst/>
          </a:prstGeom>
          <a:ln w="539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2"/>
          <p:cNvSpPr txBox="1"/>
          <p:nvPr/>
        </p:nvSpPr>
        <p:spPr>
          <a:xfrm>
            <a:off x="7218168" y="5211154"/>
            <a:ext cx="1059547" cy="417194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占位符 2"/>
          <p:cNvSpPr txBox="1"/>
          <p:nvPr/>
        </p:nvSpPr>
        <p:spPr>
          <a:xfrm>
            <a:off x="1147837" y="1849474"/>
            <a:ext cx="879847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体重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Y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2" name="直线连接符 11"/>
          <p:cNvCxnSpPr/>
          <p:nvPr/>
        </p:nvCxnSpPr>
        <p:spPr>
          <a:xfrm flipV="1">
            <a:off x="698087" y="2533630"/>
            <a:ext cx="7030064" cy="1571674"/>
          </a:xfrm>
          <a:prstGeom prst="line">
            <a:avLst/>
          </a:prstGeom>
          <a:ln w="34925">
            <a:solidFill>
              <a:srgbClr val="AD2A2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782" y="4242958"/>
            <a:ext cx="826279" cy="2421907"/>
          </a:xfrm>
          <a:prstGeom prst="rect">
            <a:avLst/>
          </a:prstGeom>
        </p:spPr>
      </p:pic>
      <p:sp>
        <p:nvSpPr>
          <p:cNvPr id="13" name="文本占位符 2"/>
          <p:cNvSpPr txBox="1"/>
          <p:nvPr/>
        </p:nvSpPr>
        <p:spPr>
          <a:xfrm>
            <a:off x="7111174" y="5141516"/>
            <a:ext cx="1198682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身高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72 -0.04537 L -0.33437 -0.2046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33" y="-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6317601" cy="517190"/>
          </a:xfrm>
        </p:spPr>
        <p:txBody>
          <a:bodyPr/>
          <a:lstStyle/>
          <a:p>
            <a:r>
              <a:rPr kumimoji="1" lang="zh-CN" altLang="en-US" dirty="0">
                <a:solidFill>
                  <a:srgbClr val="595959"/>
                </a:solidFill>
              </a:rPr>
              <a:t>一元线性回归 </a:t>
            </a:r>
            <a:r>
              <a:rPr kumimoji="1" lang="en-US" altLang="zh-CN" dirty="0">
                <a:solidFill>
                  <a:srgbClr val="595959"/>
                </a:solidFill>
              </a:rPr>
              <a:t>–</a:t>
            </a:r>
            <a:r>
              <a:rPr kumimoji="1" lang="zh-CN" altLang="en-US" dirty="0">
                <a:solidFill>
                  <a:srgbClr val="595959"/>
                </a:solidFill>
              </a:rPr>
              <a:t> 解析解</a:t>
            </a:r>
            <a:endParaRPr kumimoji="1" lang="zh-CN" altLang="en-US" dirty="0">
              <a:solidFill>
                <a:srgbClr val="595959"/>
              </a:solidFill>
            </a:endParaRPr>
          </a:p>
        </p:txBody>
      </p:sp>
      <p:sp>
        <p:nvSpPr>
          <p:cNvPr id="22" name="三角形 21"/>
          <p:cNvSpPr/>
          <p:nvPr/>
        </p:nvSpPr>
        <p:spPr>
          <a:xfrm rot="2651319">
            <a:off x="851566" y="5754540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占位符 2"/>
              <p:cNvSpPr txBox="1"/>
              <p:nvPr/>
            </p:nvSpPr>
            <p:spPr>
              <a:xfrm>
                <a:off x="1003935" y="1423035"/>
                <a:ext cx="9678035" cy="1733550"/>
              </a:xfrm>
              <a:prstGeom prst="rect">
                <a:avLst/>
              </a:prstGeom>
            </p:spPr>
            <p:txBody>
              <a:bodyPr/>
              <a:lstStyle>
                <a:lvl1pPr marL="0" indent="0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defRPr>
                </a:lvl1pPr>
                <a:lvl2pPr marL="990600" indent="-3810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2pPr>
                <a:lvl3pPr marL="15240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65"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3pPr>
                <a:lvl4pPr marL="21336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8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4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20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6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spcBef>
                    <a:spcPts val="0"/>
                  </a:spcBef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一元线性回归损失函数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J(k,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b)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GB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0" lang="en-GB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0" lang="en-GB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0" lang="en-GB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kumimoji="0" lang="en-GB" altLang="zh-CN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CN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0" lang="en-US" altLang="zh-CN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ℎ</m:t>
                            </m:r>
                            <m:r>
                              <a:rPr kumimoji="0" lang="en-US" altLang="zh-CN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kumimoji="0" lang="en-US" altLang="zh-CN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0" lang="en-US" altLang="zh-CN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zh-CN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kumimoji="0" lang="en-US" altLang="zh-CN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kumimoji="0" lang="zh-CN" alt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0" lang="en-US" altLang="zh-CN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0" lang="zh-CN" alt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kumimoji="0" lang="en-US" altLang="zh-CN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0" lang="en-US" altLang="zh-CN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zh-CN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kumimoji="0" lang="en-US" altLang="zh-CN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kumimoji="0" lang="en-GB" altLang="zh-CN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GB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0" lang="en-GB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0" lang="en-GB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0" lang="en-GB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kumimoji="0" lang="en-GB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CN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kumimoji="0" lang="en-US" altLang="zh-CN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kumimoji="0" lang="en-US" altLang="zh-CN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0" lang="en-US" altLang="zh-CN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zh-CN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kumimoji="0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0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kumimoji="0" lang="en-US" altLang="zh-CN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0" lang="zh-CN" alt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kumimoji="0" lang="en-US" altLang="zh-CN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0" lang="en-US" altLang="zh-CN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zh-CN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kumimoji="0" lang="en-US" altLang="zh-CN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kumimoji="0" lang="en-GB" altLang="zh-CN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的极小值                 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损失函数是关于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k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、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b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的函数，对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k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、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b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分别求导设置成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0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，得到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2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个方程</a:t>
                </a:r>
                <a:endParaRPr lang="en-US" altLang="zh-CN" sz="1400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lang="zh-CN" altLang="en-US" sz="1400" dirty="0"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altLang="zh-CN" sz="1400" i="1" dirty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lang="en-GB" altLang="zh-CN" sz="1400" i="1" dirty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𝜕</m:t>
                        </m:r>
                        <m:r>
                          <a:rPr lang="en-US" altLang="zh-CN" sz="1400" i="1" dirty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𝐽</m:t>
                        </m:r>
                        <m:r>
                          <a:rPr lang="en-US" altLang="zh-CN" sz="1400" i="1" dirty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𝑘</m:t>
                        </m:r>
                        <m:r>
                          <a:rPr lang="en-US" altLang="zh-CN" sz="1400" i="1" dirty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,</m:t>
                        </m:r>
                        <m:r>
                          <a:rPr lang="zh-CN" altLang="en-US" sz="1400" i="1" dirty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a:rPr lang="en-US" altLang="zh-CN" sz="1400" i="1" dirty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𝑏</m:t>
                        </m:r>
                        <m:r>
                          <a:rPr lang="en-US" altLang="zh-CN" sz="1400" i="1" dirty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</m:num>
                      <m:den>
                        <m:r>
                          <a:rPr lang="en-GB" altLang="zh-CN" sz="1400" i="1" dirty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𝜕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𝑘</m:t>
                        </m:r>
                      </m:den>
                    </m:f>
                  </m:oMath>
                </a14:m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altLang="zh-CN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altLang="zh-CN" sz="1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altLang="zh-CN" sz="1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altLang="zh-CN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GB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  <m:sSup>
                              <m:sSup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1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nary>
                    <m:sSup>
                      <m:sSupPr>
                        <m:ctrlPr>
                          <a:rPr lang="en-GB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400" i="1" smtClean="0">
                            <a:latin typeface="Cambria Math" panose="02040503050406030204" pitchFamily="18" charset="0"/>
                          </a:rPr>
                          <m:t>k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altLang="zh-CN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altLang="zh-CN" sz="1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altLang="zh-CN" sz="1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altLang="zh-CN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  <m:sup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zh-CN" alt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0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   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------1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式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r>
                  <a:rPr lang="zh-CN" altLang="en-US" sz="1400" dirty="0"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altLang="zh-CN" sz="1400" i="1" dirty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lang="en-GB" altLang="zh-CN" sz="1400" i="1" dirty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𝜕</m:t>
                        </m:r>
                        <m:r>
                          <a:rPr lang="en-US" altLang="zh-CN" sz="1400" i="1" dirty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𝐽</m:t>
                        </m:r>
                        <m:r>
                          <a:rPr lang="en-US" altLang="zh-CN" sz="1400" i="1" dirty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r>
                          <a:rPr lang="en-US" altLang="zh-CN" sz="1400" i="1" dirty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𝑎</m:t>
                        </m:r>
                        <m:r>
                          <a:rPr lang="en-US" altLang="zh-CN" sz="1400" i="1" dirty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,</m:t>
                        </m:r>
                        <m:r>
                          <a:rPr lang="zh-CN" altLang="en-US" sz="1400" i="1" dirty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a:rPr lang="en-US" altLang="zh-CN" sz="1400" i="1" dirty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𝑏</m:t>
                        </m:r>
                        <m:r>
                          <a:rPr lang="en-US" altLang="zh-CN" sz="1400" i="1" dirty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</m:num>
                      <m:den>
                        <m:r>
                          <a:rPr lang="en-GB" altLang="zh-CN" sz="1400" i="1" dirty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sz="1400" i="1" dirty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b</m:t>
                        </m:r>
                      </m:den>
                    </m:f>
                  </m:oMath>
                </a14:m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altLang="zh-CN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altLang="zh-CN" sz="1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altLang="zh-CN" sz="1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altLang="zh-CN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GB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  <m:sSup>
                              <m:sSup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1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nary>
                    <m:sSup>
                      <m:sSupPr>
                        <m:ctrlPr>
                          <a:rPr lang="en-GB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400" i="1" smtClean="0">
                            <a:latin typeface="Cambria Math" panose="02040503050406030204" pitchFamily="18" charset="0"/>
                          </a:rPr>
                          <m:t>k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altLang="zh-CN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altLang="zh-CN" sz="1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altLang="zh-CN" sz="1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altLang="zh-CN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𝑘𝑥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zh-CN" alt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0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              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------2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式</a:t>
                </a:r>
                <a:endParaRPr lang="en-US" altLang="zh-CN" sz="1400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16" name="文本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935" y="1423035"/>
                <a:ext cx="9678035" cy="1733550"/>
              </a:xfrm>
              <a:prstGeom prst="rect">
                <a:avLst/>
              </a:prstGeom>
              <a:blipFill rotWithShape="1">
                <a:blip r:embed="rId1"/>
                <a:stretch>
                  <a:fillRect b="-444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占位符 2"/>
              <p:cNvSpPr txBox="1"/>
              <p:nvPr/>
            </p:nvSpPr>
            <p:spPr>
              <a:xfrm>
                <a:off x="1003829" y="3162977"/>
                <a:ext cx="9390132" cy="1024034"/>
              </a:xfrm>
              <a:prstGeom prst="rect">
                <a:avLst/>
              </a:prstGeom>
            </p:spPr>
            <p:txBody>
              <a:bodyPr/>
              <a:lstStyle>
                <a:lvl1pPr marL="0" indent="0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defRPr>
                </a:lvl1pPr>
                <a:lvl2pPr marL="990600" indent="-3810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2pPr>
                <a:lvl3pPr marL="15240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65"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3pPr>
                <a:lvl4pPr marL="21336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8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4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20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6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spcBef>
                    <a:spcPts val="0"/>
                  </a:spcBef>
                  <a:defRPr/>
                </a:pPr>
                <a:r>
                  <a:rPr lang="zh-CN" altLang="en-US" sz="1200" i="1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对</a:t>
                </a:r>
                <a:r>
                  <a:rPr lang="en-US" altLang="zh-CN" sz="1200" i="1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1</a:t>
                </a:r>
                <a:r>
                  <a:rPr lang="zh-CN" altLang="en-US" sz="1200" i="1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式、</a:t>
                </a:r>
                <a:r>
                  <a:rPr lang="en-US" altLang="zh-CN" sz="1200" i="1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2</a:t>
                </a:r>
                <a:r>
                  <a:rPr lang="zh-CN" altLang="en-US" sz="1200" i="1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式化简</a:t>
                </a:r>
                <a:r>
                  <a:rPr lang="en-US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,</a:t>
                </a:r>
                <a:r>
                  <a:rPr lang="zh-CN" altLang="en-US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altLang="zh-CN" sz="12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zh-CN" altLang="en-US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代表第</a:t>
                </a:r>
                <a:r>
                  <a:rPr lang="en-US" altLang="zh-CN" sz="1200" dirty="0" err="1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i</a:t>
                </a:r>
                <a:r>
                  <a:rPr lang="zh-CN" altLang="en-US" sz="12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个样本的预测值</a:t>
                </a:r>
                <a:endParaRPr lang="en-GB" altLang="zh-CN" sz="1200" i="1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lvl="0">
                  <a:spcBef>
                    <a:spcPts val="0"/>
                  </a:spcBef>
                </a:pPr>
                <a:r>
                  <a:rPr lang="en-US" altLang="zh-CN" sz="1200" i="1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k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altLang="zh-CN" sz="1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altLang="zh-CN" sz="1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altLang="zh-CN" sz="1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altLang="zh-CN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  <m:sup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nary>
                          <m:naryPr>
                            <m:chr m:val="∑"/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m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nary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sSup>
                              <m:sSup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nary>
                      </m:e>
                    </m:nary>
                    <m:r>
                      <a:rPr lang="zh-CN" altLang="en-US" sz="1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0</a:t>
                </a:r>
                <a:r>
                  <a:rPr lang="zh-CN" altLang="en-US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   </a:t>
                </a:r>
                <a:r>
                  <a:rPr lang="en-US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---3</a:t>
                </a:r>
                <a:r>
                  <a:rPr lang="zh-CN" altLang="en-US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式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r>
                  <a:rPr lang="en-GB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k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altLang="zh-CN" sz="1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altLang="zh-CN" sz="1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altLang="zh-CN" sz="1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altLang="zh-CN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𝑏𝑚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nary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zh-CN" altLang="en-US" sz="1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0</a:t>
                </a:r>
                <a:r>
                  <a:rPr lang="zh-CN" altLang="en-US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                                                  </a:t>
                </a:r>
                <a:r>
                  <a:rPr lang="en-US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---4</a:t>
                </a:r>
                <a:r>
                  <a:rPr lang="zh-CN" altLang="en-US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式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20" name="文本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829" y="3162977"/>
                <a:ext cx="9390132" cy="1024034"/>
              </a:xfrm>
              <a:prstGeom prst="rect">
                <a:avLst/>
              </a:prstGeom>
              <a:blipFill rotWithShape="1">
                <a:blip r:embed="rId2"/>
                <a:stretch>
                  <a:fillRect l="-6" t="-4" r="3" b="-3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386" y="5327545"/>
            <a:ext cx="1465263" cy="135885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占位符 2"/>
              <p:cNvSpPr txBox="1"/>
              <p:nvPr/>
            </p:nvSpPr>
            <p:spPr>
              <a:xfrm>
                <a:off x="1003828" y="4346784"/>
                <a:ext cx="9589831" cy="1024034"/>
              </a:xfrm>
              <a:prstGeom prst="rect">
                <a:avLst/>
              </a:prstGeom>
            </p:spPr>
            <p:txBody>
              <a:bodyPr/>
              <a:lstStyle>
                <a:lvl1pPr marL="0" indent="0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defRPr>
                </a:lvl1pPr>
                <a:lvl2pPr marL="990600" indent="-3810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2pPr>
                <a:lvl3pPr marL="15240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65"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3pPr>
                <a:lvl4pPr marL="21336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8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4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20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6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lang="zh-CN" altLang="en-US" sz="1200" i="1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对数据带入</a:t>
                </a:r>
                <a:r>
                  <a:rPr lang="en-US" altLang="zh-CN" sz="1200" i="1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3</a:t>
                </a:r>
                <a:r>
                  <a:rPr lang="zh-CN" altLang="en-US" sz="1200" i="1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式、</a:t>
                </a:r>
                <a:r>
                  <a:rPr lang="en-US" altLang="zh-CN" sz="1200" i="1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4</a:t>
                </a:r>
                <a:r>
                  <a:rPr lang="zh-CN" altLang="en-US" sz="1200" i="1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式求解</a:t>
                </a:r>
                <a:r>
                  <a:rPr lang="en-US" altLang="zh-CN" sz="1200" i="1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k</a:t>
                </a:r>
                <a:r>
                  <a:rPr lang="zh-CN" altLang="en-US" sz="1200" i="1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、</a:t>
                </a:r>
                <a:r>
                  <a:rPr lang="en-US" altLang="zh-CN" sz="1200" i="1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b</a:t>
                </a:r>
                <a:endParaRPr lang="en-GB" altLang="zh-CN" sz="1200" i="1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lvl="0">
                  <a:spcBef>
                    <a:spcPts val="0"/>
                  </a:spcBef>
                </a:pPr>
                <a:r>
                  <a:rPr lang="en-US" altLang="zh-CN" sz="1200" i="1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k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*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160</m:t>
                        </m:r>
                      </m:e>
                      <m:sup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i="1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16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6</m:t>
                        </m:r>
                      </m:e>
                      <m:sup>
                        <m:r>
                          <a:rPr lang="en-US" altLang="zh-CN" sz="12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+</a:t>
                </a:r>
                <a:r>
                  <a:rPr lang="en-US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172</m:t>
                        </m:r>
                      </m:e>
                      <m:sup>
                        <m:r>
                          <a:rPr lang="en-US" altLang="zh-CN" sz="12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+</a:t>
                </a:r>
                <a:r>
                  <a:rPr lang="en-US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74</m:t>
                        </m:r>
                      </m:e>
                      <m:sup>
                        <m:r>
                          <a:rPr lang="en-US" altLang="zh-CN" sz="12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+</a:t>
                </a:r>
                <a:r>
                  <a:rPr lang="en-US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8</m:t>
                        </m:r>
                        <m:r>
                          <a:rPr lang="en-US" altLang="zh-CN" sz="12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0</m:t>
                        </m:r>
                      </m:e>
                      <m:sup>
                        <m:r>
                          <a:rPr lang="en-US" altLang="zh-CN" sz="12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+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b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*</a:t>
                </a:r>
                <a:r>
                  <a:rPr lang="en-US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(160+166+172+174+180)</a:t>
                </a:r>
                <a:r>
                  <a:rPr lang="zh-CN" altLang="en-US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–</a:t>
                </a:r>
                <a:r>
                  <a:rPr lang="zh-CN" altLang="en-US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(160</a:t>
                </a:r>
                <a:r>
                  <a:rPr lang="zh-CN" altLang="en-US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*</a:t>
                </a:r>
                <a:r>
                  <a:rPr lang="en-US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56.3+166</a:t>
                </a:r>
                <a:r>
                  <a:rPr lang="zh-CN" altLang="en-US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*</a:t>
                </a:r>
                <a:r>
                  <a:rPr lang="en-US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60.6+172</a:t>
                </a:r>
                <a:r>
                  <a:rPr lang="zh-CN" altLang="en-US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*</a:t>
                </a:r>
                <a:r>
                  <a:rPr lang="en-US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65.1+174</a:t>
                </a:r>
                <a:r>
                  <a:rPr lang="zh-CN" altLang="en-US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*</a:t>
                </a:r>
                <a:r>
                  <a:rPr lang="en-US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68.5+180</a:t>
                </a:r>
                <a:r>
                  <a:rPr lang="zh-CN" altLang="en-US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*</a:t>
                </a:r>
                <a:r>
                  <a:rPr lang="en-US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75</a:t>
                </a:r>
                <a:r>
                  <a:rPr lang="zh-CN" altLang="en-US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0</a:t>
                </a:r>
                <a:r>
                  <a:rPr lang="zh-CN" altLang="en-US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</a:t>
                </a:r>
                <a:r>
                  <a:rPr lang="en-US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---5</a:t>
                </a:r>
                <a:r>
                  <a:rPr lang="zh-CN" altLang="en-US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式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r>
                  <a:rPr lang="en-US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k</a:t>
                </a:r>
                <a:r>
                  <a:rPr lang="zh-CN" altLang="en-US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*</a:t>
                </a:r>
                <a:r>
                  <a:rPr lang="en-US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(160+166+172+174+180)</a:t>
                </a:r>
                <a:r>
                  <a:rPr lang="zh-CN" altLang="en-US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</a:t>
                </a:r>
                <a:r>
                  <a:rPr lang="en-US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+</a:t>
                </a:r>
                <a:r>
                  <a:rPr lang="en-GB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b</a:t>
                </a:r>
                <a:r>
                  <a:rPr lang="zh-CN" altLang="en-US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*</a:t>
                </a:r>
                <a:r>
                  <a:rPr lang="en-US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5</a:t>
                </a:r>
                <a:r>
                  <a:rPr lang="zh-CN" altLang="en-US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-</a:t>
                </a:r>
                <a:r>
                  <a:rPr lang="zh-CN" altLang="en-US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（</a:t>
                </a:r>
                <a:r>
                  <a:rPr lang="en-US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56.3+60.6+65.1+68.5+75</a:t>
                </a:r>
                <a:r>
                  <a:rPr lang="zh-CN" altLang="en-US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）</a:t>
                </a:r>
                <a14:m>
                  <m:oMath xmlns:m="http://schemas.openxmlformats.org/officeDocument/2006/math">
                    <m:r>
                      <a:rPr lang="zh-CN" altLang="en-US" sz="1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200" b="0" i="0" u="none" strike="noStrike" kern="1200" cap="none" spc="0" normalizeH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0</a:t>
                </a:r>
                <a:r>
                  <a:rPr kumimoji="0" lang="zh-CN" altLang="en-US" sz="1200" b="0" i="0" u="none" strike="noStrike" kern="1200" cap="none" spc="0" normalizeH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                                   </a:t>
                </a:r>
                <a:r>
                  <a:rPr lang="en-US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---6</a:t>
                </a:r>
                <a:r>
                  <a:rPr lang="zh-CN" altLang="en-US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式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24" name="文本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828" y="4346784"/>
                <a:ext cx="9589831" cy="1024034"/>
              </a:xfrm>
              <a:prstGeom prst="rect">
                <a:avLst/>
              </a:prstGeom>
              <a:blipFill rotWithShape="1">
                <a:blip r:embed="rId4"/>
                <a:stretch>
                  <a:fillRect l="-6" t="-20" r="6" b="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/>
          <p:cNvSpPr txBox="1"/>
          <p:nvPr/>
        </p:nvSpPr>
        <p:spPr>
          <a:xfrm>
            <a:off x="1058545" y="5436870"/>
            <a:ext cx="3895725" cy="553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145416*</a:t>
            </a:r>
            <a:r>
              <a:rPr lang="en-GB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+ 852*b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-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55683.8 = 0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852*</a:t>
            </a:r>
            <a:r>
              <a:rPr lang="en-GB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+  5*b  - 325.5 = 0    请求解</a:t>
            </a:r>
            <a:r>
              <a:rPr lang="en-GB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、b的值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059403" y="6044270"/>
            <a:ext cx="44906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0" i="0" dirty="0">
                <a:solidFill>
                  <a:srgbClr val="37415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根据</a:t>
            </a:r>
            <a:r>
              <a:rPr lang="en-US" altLang="zh-CN" sz="1200" b="0" i="0" dirty="0">
                <a:solidFill>
                  <a:srgbClr val="37415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</a:t>
            </a:r>
            <a:r>
              <a:rPr lang="zh-CN" altLang="en-US" sz="1200" b="0" i="0" dirty="0">
                <a:solidFill>
                  <a:srgbClr val="37415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200" b="0" i="0" dirty="0">
                <a:solidFill>
                  <a:srgbClr val="37415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</a:t>
            </a:r>
            <a:r>
              <a:rPr lang="zh-CN" altLang="en-US" sz="1200" b="0" i="0" dirty="0">
                <a:solidFill>
                  <a:srgbClr val="37415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进行预测：</a:t>
            </a:r>
            <a:endParaRPr lang="en-GB" altLang="zh-CN" sz="1200" b="0" i="0" dirty="0">
              <a:solidFill>
                <a:srgbClr val="374151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en-GB" altLang="zh-CN" sz="1200" b="0" i="0" dirty="0">
                <a:solidFill>
                  <a:srgbClr val="37415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 = 0.0397 b = 60.7615</a:t>
            </a:r>
            <a:r>
              <a:rPr lang="zh-CN" altLang="en-US" sz="1200" b="0" i="0" dirty="0">
                <a:solidFill>
                  <a:srgbClr val="37415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200" b="0" i="0" dirty="0">
                <a:solidFill>
                  <a:srgbClr val="37415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y</a:t>
            </a:r>
            <a:r>
              <a:rPr lang="zh-CN" altLang="en-US" sz="1200" b="0" i="0" dirty="0">
                <a:solidFill>
                  <a:srgbClr val="37415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200" b="0" i="0" dirty="0">
                <a:solidFill>
                  <a:srgbClr val="37415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=</a:t>
            </a:r>
            <a:r>
              <a:rPr lang="zh-CN" altLang="en-US" sz="1200" b="0" i="0" dirty="0">
                <a:solidFill>
                  <a:srgbClr val="37415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200" b="0" i="0" dirty="0">
                <a:solidFill>
                  <a:srgbClr val="37415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0.0397</a:t>
            </a:r>
            <a:r>
              <a:rPr lang="zh-CN" altLang="en-US" sz="1200" b="0" i="0" dirty="0">
                <a:solidFill>
                  <a:srgbClr val="37415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*</a:t>
            </a:r>
            <a:r>
              <a:rPr lang="en-US" altLang="zh-CN" sz="1200" b="0" i="0" dirty="0">
                <a:solidFill>
                  <a:srgbClr val="37415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176+60.7615</a:t>
            </a:r>
            <a:r>
              <a:rPr lang="zh-CN" altLang="en-US" sz="1200" b="0" i="0" dirty="0">
                <a:solidFill>
                  <a:srgbClr val="37415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200" b="0" i="0" dirty="0">
                <a:solidFill>
                  <a:srgbClr val="37415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=</a:t>
            </a:r>
            <a:r>
              <a:rPr lang="zh-CN" altLang="en-US" sz="1200" b="0" i="0" dirty="0">
                <a:solidFill>
                  <a:srgbClr val="37415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200" b="0" i="0" dirty="0">
                <a:solidFill>
                  <a:srgbClr val="37415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67</a:t>
            </a:r>
            <a:endParaRPr lang="zh-CN" altLang="en-US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6317601" cy="517190"/>
          </a:xfrm>
        </p:spPr>
        <p:txBody>
          <a:bodyPr/>
          <a:lstStyle/>
          <a:p>
            <a:r>
              <a:rPr kumimoji="1" lang="zh-CN" altLang="en-US" dirty="0">
                <a:solidFill>
                  <a:srgbClr val="595959"/>
                </a:solidFill>
              </a:rPr>
              <a:t>多元线性回归 </a:t>
            </a:r>
            <a:r>
              <a:rPr kumimoji="1" lang="en-US" altLang="zh-CN" dirty="0">
                <a:solidFill>
                  <a:srgbClr val="595959"/>
                </a:solidFill>
              </a:rPr>
              <a:t>–</a:t>
            </a:r>
            <a:r>
              <a:rPr kumimoji="1" lang="zh-CN" altLang="en-US" dirty="0">
                <a:solidFill>
                  <a:srgbClr val="595959"/>
                </a:solidFill>
              </a:rPr>
              <a:t> 正规方程法</a:t>
            </a:r>
            <a:endParaRPr kumimoji="1" lang="zh-CN" altLang="en-US" dirty="0">
              <a:solidFill>
                <a:srgbClr val="595959"/>
              </a:solidFill>
            </a:endParaRPr>
          </a:p>
        </p:txBody>
      </p:sp>
      <p:sp>
        <p:nvSpPr>
          <p:cNvPr id="22" name="三角形 21"/>
          <p:cNvSpPr/>
          <p:nvPr/>
        </p:nvSpPr>
        <p:spPr>
          <a:xfrm rot="2651319">
            <a:off x="851566" y="5754540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占位符 2"/>
              <p:cNvSpPr txBox="1"/>
              <p:nvPr/>
            </p:nvSpPr>
            <p:spPr>
              <a:xfrm>
                <a:off x="1669460" y="1726864"/>
                <a:ext cx="7216345" cy="1074400"/>
              </a:xfrm>
              <a:prstGeom prst="rect">
                <a:avLst/>
              </a:prstGeom>
            </p:spPr>
            <p:txBody>
              <a:bodyPr/>
              <a:lstStyle>
                <a:lvl1pPr marL="0" indent="0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defRPr>
                </a:lvl1pPr>
                <a:lvl2pPr marL="990600" indent="-3810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2pPr>
                <a:lvl3pPr marL="15240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65"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3pPr>
                <a:lvl4pPr marL="21336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8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4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20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6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spcBef>
                    <a:spcPts val="0"/>
                  </a:spcBef>
                  <a:defRPr/>
                </a:pP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多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元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线性回归方程式：</a:t>
                </a:r>
                <a:r>
                  <a:rPr kumimoji="0" lang="en-US" altLang="zh-CN" sz="14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 y</a:t>
                </a:r>
                <a:r>
                  <a:rPr kumimoji="0" lang="zh-CN" altLang="en-US" sz="14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altLang="zh-CN" sz="14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=</a:t>
                </a:r>
                <a:r>
                  <a:rPr kumimoji="0" lang="zh-CN" altLang="en-US" sz="14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0" lang="en-US" altLang="zh-CN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zh-CN" alt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+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+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…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+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=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kumimoji="0" lang="en-US" altLang="zh-CN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x</m:t>
                    </m:r>
                    <m:r>
                      <a:rPr kumimoji="0" lang="en-US" altLang="zh-CN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+</m:t>
                    </m:r>
                    <m:r>
                      <a:rPr kumimoji="0" lang="en-US" altLang="zh-CN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lvl="0">
                  <a:spcBef>
                    <a:spcPts val="0"/>
                  </a:spcBef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有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数据集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D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{(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,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),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,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),…,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,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)},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∈</m:t>
                    </m:r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R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d</m:t>
                        </m:r>
                      </m:sup>
                    </m:sSup>
                  </m:oMath>
                </a14:m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,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∈</m:t>
                    </m:r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R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,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,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b</a:t>
                </a:r>
                <a14:m>
                  <m:oMath xmlns:m="http://schemas.openxmlformats.org/officeDocument/2006/math">
                    <m:r>
                      <a:rPr lang="zh-CN" altLang="en-US" sz="1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  <m:r>
                      <a:rPr lang="zh-CN" alt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∈</m:t>
                    </m:r>
                  </m:oMath>
                </a14:m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R</a:t>
                </a:r>
                <a:endPara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lvl="0">
                  <a:spcBef>
                    <a:spcPts val="0"/>
                  </a:spcBef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其中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模型权重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w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是一个向量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w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sub>
                    </m:sSub>
                    <m:r>
                      <a:rPr kumimoji="0" lang="en-US" altLang="zh-CN" sz="1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,</m:t>
                    </m:r>
                    <m:r>
                      <a:rPr kumimoji="0" lang="zh-CN" altLang="en-US" sz="1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  <m:sSub>
                      <m:sSubPr>
                        <m:ctrlP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,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,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….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𝑑</m:t>
                        </m:r>
                      </m:sub>
                    </m:sSub>
                  </m:oMath>
                </a14:m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}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;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其中代表特征数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16" name="文本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460" y="1726864"/>
                <a:ext cx="7216345" cy="1074400"/>
              </a:xfrm>
              <a:prstGeom prst="rect">
                <a:avLst/>
              </a:prstGeom>
              <a:blipFill rotWithShape="1">
                <a:blip r:embed="rId1"/>
                <a:stretch>
                  <a:fillRect l="-1" t="-28" r="3" b="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占位符 2"/>
              <p:cNvSpPr txBox="1"/>
              <p:nvPr/>
            </p:nvSpPr>
            <p:spPr>
              <a:xfrm>
                <a:off x="1639410" y="3110227"/>
                <a:ext cx="8913180" cy="3167485"/>
              </a:xfrm>
              <a:prstGeom prst="rect">
                <a:avLst/>
              </a:prstGeom>
            </p:spPr>
            <p:txBody>
              <a:bodyPr/>
              <a:lstStyle>
                <a:lvl1pPr marL="0" indent="0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defRPr>
                </a:lvl1pPr>
                <a:lvl2pPr marL="990600" indent="-3810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2pPr>
                <a:lvl3pPr marL="15240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65"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3pPr>
                <a:lvl4pPr marL="21336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8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4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20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6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spcBef>
                    <a:spcPts val="0"/>
                  </a:spcBef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第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1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个样本的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预测值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：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kumimoji="0" lang="zh-CN" alt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1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</m:e>
                    </m:acc>
                  </m:oMath>
                </a14:m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1400" b="0" i="1" dirty="0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i="1" dirty="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dirty="0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+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dirty="0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+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…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+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400" b="0" i="1" dirty="0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1400" b="0" i="1" dirty="0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+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b</a:t>
                </a:r>
                <a:endParaRPr lang="en-US" altLang="zh-CN" sz="1400" dirty="0">
                  <a:solidFill>
                    <a:prstClr val="black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lvl="0">
                  <a:spcBef>
                    <a:spcPts val="0"/>
                  </a:spcBef>
                </a:pP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第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1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个样本的损失</a:t>
                </a:r>
                <a:endParaRPr lang="en-US" altLang="zh-CN" sz="1400" dirty="0">
                  <a:solidFill>
                    <a:prstClr val="black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lvl="0">
                  <a:spcBef>
                    <a:spcPts val="0"/>
                  </a:spcBef>
                </a:pP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zh-CN" altLang="en-US" sz="1400" b="0" i="0" smtClean="0">
                            <a:solidFill>
                              <a:prstClr val="black"/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zh-CN" altLang="en-US" sz="1400" dirty="0">
                            <a:solidFill>
                              <a:prstClr val="black"/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𝜀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trlPr>
                              <a:rPr lang="zh-CN" altLang="en-US" sz="14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accPr>
                          <m:e>
                            <m:r>
                              <a:rPr lang="en-US" altLang="zh-CN" sz="1400" b="0" i="1" smtClean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sz="14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4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400" b="0" i="1" dirty="0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zh-CN" altLang="en-US" sz="1400" dirty="0">
                            <a:solidFill>
                              <a:prstClr val="black"/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400" dirty="0">
                            <a:solidFill>
                              <a:prstClr val="black"/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altLang="zh-CN" sz="14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zh-CN" altLang="en-US" sz="1400" dirty="0">
                            <a:solidFill>
                              <a:prstClr val="black"/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400" dirty="0">
                            <a:solidFill>
                              <a:prstClr val="black"/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zh-CN" altLang="en-US" sz="1400" dirty="0">
                            <a:solidFill>
                              <a:prstClr val="black"/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400" dirty="0">
                            <a:solidFill>
                              <a:prstClr val="black"/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…</m:t>
                        </m:r>
                        <m:r>
                          <m:rPr>
                            <m:nor/>
                          </m:rPr>
                          <a:rPr lang="zh-CN" altLang="en-US" sz="1400" dirty="0">
                            <a:solidFill>
                              <a:prstClr val="black"/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400" dirty="0">
                            <a:solidFill>
                              <a:prstClr val="black"/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zh-CN" altLang="en-US" sz="1400" dirty="0">
                            <a:solidFill>
                              <a:prstClr val="black"/>
                            </a:solidFill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altLang="zh-CN" sz="1400" b="0" i="1" dirty="0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400" b="0" i="1" dirty="0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zh-CN" altLang="en-US" sz="1400" b="0" i="1" dirty="0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400" b="0" i="1" dirty="0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4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（（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1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CN" sz="1400" i="1" dirty="0" smtClean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 dirty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1400" b="0" i="1" dirty="0" smtClean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400" b="0" i="1" dirty="0" smtClean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1400" b="0" i="1" dirty="0" smtClean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1400" b="0" i="1" dirty="0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400" b="0" i="1" dirty="0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zh-CN" altLang="en-US" sz="1400" b="0" i="1" dirty="0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）</m:t>
                        </m:r>
                        <m:r>
                          <a:rPr lang="zh-CN" altLang="en-US" sz="1400" b="0" i="1" dirty="0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400" b="0" i="1" dirty="0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4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4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  <m:sSup>
                          <m:sSupPr>
                            <m:ctrlPr>
                              <a:rPr lang="en-US" altLang="zh-CN" sz="1400" b="0" i="1" smtClean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pPr>
                          <m:e/>
                          <m:sup>
                            <m:r>
                              <a:rPr lang="en-US" altLang="zh-CN" sz="1400" b="0" i="1" smtClean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4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</m:e>
                    </m:nary>
                  </m:oMath>
                </a14:m>
                <a:endParaRPr lang="en-US" altLang="zh-CN" sz="1400" dirty="0">
                  <a:solidFill>
                    <a:prstClr val="black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lvl="0">
                  <a:spcBef>
                    <a:spcPts val="0"/>
                  </a:spcBef>
                </a:pP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n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个样本样本损失最小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: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相当于把第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1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个样本损失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+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第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2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个样本损失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+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…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第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n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个样本的损失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lvl="0">
                  <a:spcBef>
                    <a:spcPts val="0"/>
                  </a:spcBef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      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Loss(W)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1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altLang="zh-CN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sz="1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pPr>
                          <m:e>
                            <m:r>
                              <a:rPr lang="en-US" altLang="zh-CN" sz="1400" b="0" i="1" dirty="0" smtClean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(</m:t>
                            </m:r>
                            <m:acc>
                              <m:accPr>
                                <m:ctrlPr>
                                  <a:rPr lang="zh-CN" altLang="en-US" sz="14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4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4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  <a:ea typeface="Alibaba PuHuiTi" pitchFamily="18" charset="-122"/>
                                        <a:cs typeface="Alibaba PuHuiTi" pitchFamily="18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  <a:ea typeface="Alibaba PuHuiTi" pitchFamily="18" charset="-122"/>
                                        <a:cs typeface="Alibaba PuHuiTi" pitchFamily="18" charset="-122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  <a:ea typeface="Alibaba PuHuiTi" pitchFamily="18" charset="-122"/>
                                        <a:cs typeface="Alibaba PuHuiTi" pitchFamily="18" charset="-122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altLang="zh-CN" sz="14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400" b="0" i="1" smtClean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1400" b="0" i="1" dirty="0" smtClean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kumimoji="0" lang="zh-CN" alt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𝑖</m:t>
                        </m:r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=</m:t>
                        </m:r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sub>
                      <m:sup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zh-CN" alt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sz="1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1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1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sz="14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4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4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zh-CN" sz="1400" i="1" dirty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i="1" dirty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CN" sz="1400" i="1" dirty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zh-CN" sz="14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14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a:rPr lang="en-US" altLang="zh-CN" sz="14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14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14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zh-CN" altLang="en-US" sz="14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4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1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Alibaba PuHuiTi" pitchFamily="18" charset="-122"/>
                                        <a:cs typeface="Alibaba PuHuiTi" pitchFamily="18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Alibaba PuHuiTi" pitchFamily="18" charset="-122"/>
                                        <a:cs typeface="Alibaba PuHuiTi" pitchFamily="18" charset="-122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Alibaba PuHuiTi" pitchFamily="18" charset="-122"/>
                                        <a:cs typeface="Alibaba PuHuiTi" pitchFamily="18" charset="-122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1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14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lvl="0">
                  <a:spcBef>
                    <a:spcPts val="0"/>
                  </a:spcBef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只要让多元线性回归损失函数取最小值，此时的</a:t>
                </a:r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权重</a:t>
                </a:r>
                <a:r>
                  <a:rPr lang="en-US" altLang="zh-CN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W(w</a:t>
                </a:r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就是一个向量</a:t>
                </a:r>
                <a:r>
                  <a:rPr lang="en-US" altLang="zh-CN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</a:t>
                </a:r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就是最优解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！</a:t>
                </a:r>
                <a:endPara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lvl="0">
                  <a:spcBef>
                    <a:spcPts val="0"/>
                  </a:spcBef>
                </a:pP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求最优解的方法：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1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解矩阵方程（也就是</a:t>
                </a:r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正规方程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）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2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通过</a:t>
                </a:r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梯度下降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的方法求解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2" name="文本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410" y="3110227"/>
                <a:ext cx="8913180" cy="3167485"/>
              </a:xfrm>
              <a:prstGeom prst="rect">
                <a:avLst/>
              </a:prstGeom>
              <a:blipFill rotWithShape="1">
                <a:blip r:embed="rId2"/>
                <a:stretch>
                  <a:fillRect l="-5" t="-20" r="2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2"/>
          <p:cNvSpPr txBox="1"/>
          <p:nvPr/>
        </p:nvSpPr>
        <p:spPr>
          <a:xfrm>
            <a:off x="1060391" y="2713796"/>
            <a:ext cx="4273804" cy="35188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多元线性回归方程的损失函数：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" name="文本占位符 2"/>
          <p:cNvSpPr txBox="1"/>
          <p:nvPr/>
        </p:nvSpPr>
        <p:spPr>
          <a:xfrm>
            <a:off x="1052005" y="1351958"/>
            <a:ext cx="5263953" cy="35188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  <a:defRPr/>
            </a:pPr>
            <a:r>
              <a:rPr lang="zh-CN" altLang="en-US" sz="1800" b="1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多元线性回归方程的已知：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6317601" cy="517190"/>
          </a:xfrm>
        </p:spPr>
        <p:txBody>
          <a:bodyPr/>
          <a:lstStyle/>
          <a:p>
            <a:r>
              <a:rPr kumimoji="1" lang="zh-CN" altLang="en-US" dirty="0">
                <a:solidFill>
                  <a:srgbClr val="595959"/>
                </a:solidFill>
              </a:rPr>
              <a:t>多元线性回归 </a:t>
            </a:r>
            <a:r>
              <a:rPr kumimoji="1" lang="en-US" altLang="zh-CN" dirty="0">
                <a:solidFill>
                  <a:srgbClr val="595959"/>
                </a:solidFill>
              </a:rPr>
              <a:t>–</a:t>
            </a:r>
            <a:r>
              <a:rPr kumimoji="1" lang="zh-CN" altLang="en-US" dirty="0">
                <a:solidFill>
                  <a:srgbClr val="595959"/>
                </a:solidFill>
              </a:rPr>
              <a:t>正规方程法</a:t>
            </a:r>
            <a:endParaRPr kumimoji="1" lang="zh-CN" altLang="en-US" dirty="0">
              <a:solidFill>
                <a:srgbClr val="595959"/>
              </a:solidFill>
            </a:endParaRPr>
          </a:p>
        </p:txBody>
      </p:sp>
      <p:sp>
        <p:nvSpPr>
          <p:cNvPr id="22" name="三角形 21"/>
          <p:cNvSpPr/>
          <p:nvPr/>
        </p:nvSpPr>
        <p:spPr>
          <a:xfrm rot="2651319">
            <a:off x="1381507" y="5640239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" name="文本占位符 2"/>
          <p:cNvSpPr txBox="1"/>
          <p:nvPr/>
        </p:nvSpPr>
        <p:spPr>
          <a:xfrm>
            <a:off x="1052005" y="1351958"/>
            <a:ext cx="5338403" cy="35188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损失函数普通方式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转成矩阵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方式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（正规方程）：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2896" y="1919361"/>
            <a:ext cx="5417313" cy="36563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308" y="2165683"/>
            <a:ext cx="1606366" cy="566953"/>
          </a:xfrm>
          <a:prstGeom prst="rect">
            <a:avLst/>
          </a:prstGeom>
        </p:spPr>
      </p:pic>
      <p:sp>
        <p:nvSpPr>
          <p:cNvPr id="36" name="文本占位符 2"/>
          <p:cNvSpPr txBox="1"/>
          <p:nvPr/>
        </p:nvSpPr>
        <p:spPr>
          <a:xfrm>
            <a:off x="1097410" y="2931763"/>
            <a:ext cx="4205795" cy="35188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损失函数最小值：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370" y="2241412"/>
            <a:ext cx="1460500" cy="3683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498" y="3390252"/>
            <a:ext cx="6912589" cy="3085977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6317601" cy="517190"/>
          </a:xfrm>
        </p:spPr>
        <p:txBody>
          <a:bodyPr/>
          <a:lstStyle/>
          <a:p>
            <a:r>
              <a:rPr kumimoji="1" lang="zh-CN" altLang="en-US" dirty="0">
                <a:solidFill>
                  <a:srgbClr val="595959"/>
                </a:solidFill>
              </a:rPr>
              <a:t>多元线性回归 </a:t>
            </a:r>
            <a:r>
              <a:rPr kumimoji="1" lang="en-US" altLang="zh-CN" dirty="0">
                <a:solidFill>
                  <a:srgbClr val="595959"/>
                </a:solidFill>
              </a:rPr>
              <a:t>–</a:t>
            </a:r>
            <a:r>
              <a:rPr kumimoji="1" lang="zh-CN" altLang="en-US" dirty="0">
                <a:solidFill>
                  <a:srgbClr val="595959"/>
                </a:solidFill>
              </a:rPr>
              <a:t>正规方程法</a:t>
            </a:r>
            <a:endParaRPr kumimoji="1" lang="zh-CN" altLang="en-US" dirty="0">
              <a:solidFill>
                <a:srgbClr val="595959"/>
              </a:solidFill>
            </a:endParaRPr>
          </a:p>
        </p:txBody>
      </p:sp>
      <p:sp>
        <p:nvSpPr>
          <p:cNvPr id="22" name="三角形 21"/>
          <p:cNvSpPr/>
          <p:nvPr/>
        </p:nvSpPr>
        <p:spPr>
          <a:xfrm rot="2651319">
            <a:off x="851566" y="533047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1003829" y="2653049"/>
            <a:ext cx="4273804" cy="35188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" name="文本占位符 2"/>
          <p:cNvSpPr txBox="1"/>
          <p:nvPr/>
        </p:nvSpPr>
        <p:spPr>
          <a:xfrm>
            <a:off x="844951" y="5292102"/>
            <a:ext cx="4504702" cy="35188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正规方程的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w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951" y="5792020"/>
            <a:ext cx="2233430" cy="50452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706" y="1830753"/>
            <a:ext cx="5240066" cy="149321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51" y="3705587"/>
            <a:ext cx="2672233" cy="122159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8481" y="1894425"/>
            <a:ext cx="3374055" cy="1365865"/>
          </a:xfrm>
          <a:prstGeom prst="rect">
            <a:avLst/>
          </a:prstGeom>
        </p:spPr>
      </p:pic>
      <p:sp>
        <p:nvSpPr>
          <p:cNvPr id="14" name="文本占位符 2"/>
          <p:cNvSpPr txBox="1"/>
          <p:nvPr/>
        </p:nvSpPr>
        <p:spPr>
          <a:xfrm>
            <a:off x="981706" y="1334194"/>
            <a:ext cx="4504702" cy="35188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正规方程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w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公式的解释说明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0731" y="5318553"/>
            <a:ext cx="8668324" cy="1507042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442176" y="1700802"/>
            <a:ext cx="559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多元线性回归的正规方程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" name="文本占位符 1"/>
          <p:cNvSpPr txBox="1"/>
          <p:nvPr/>
        </p:nvSpPr>
        <p:spPr>
          <a:xfrm>
            <a:off x="86125" y="181128"/>
            <a:ext cx="7036395" cy="761341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9410" marR="0" lvl="1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6"/>
              <p:cNvSpPr txBox="1"/>
              <p:nvPr/>
            </p:nvSpPr>
            <p:spPr>
              <a:xfrm>
                <a:off x="4725908" y="2245346"/>
                <a:ext cx="6758020" cy="12331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线性回归最小二乘损失函数</a:t>
                </a:r>
                <a:endPara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          </a:t>
                </a:r>
                <a:r>
                  <a:rPr lang="en-US" altLang="zh-CN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J(w)</a:t>
                </a:r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16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6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Xw</m:t>
                            </m:r>
                            <m:r>
                              <a:rPr lang="en-US" altLang="zh-CN" sz="16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CN" sz="16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y</m:t>
                            </m:r>
                          </m:e>
                        </m:d>
                      </m:e>
                      <m:sub>
                        <m:r>
                          <a:rPr lang="en-US" altLang="zh-CN" sz="16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sub>
                      <m:sup>
                        <m:r>
                          <a:rPr lang="en-US" altLang="zh-CN" sz="16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取值最小 </a:t>
                </a:r>
                <a:endPara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US" altLang="zh-CN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	</a:t>
                </a:r>
                <a:r>
                  <a:rPr lang="zh-CN" altLang="en-US" sz="16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其解为：</a:t>
                </a:r>
                <a:r>
                  <a:rPr lang="en-US" altLang="zh-CN" sz="16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w</a:t>
                </a:r>
                <a:r>
                  <a:rPr lang="zh-CN" altLang="en-US" sz="16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6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6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zh-CN" altLang="en-US" sz="16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（</m:t>
                            </m:r>
                            <m:r>
                              <m:rPr>
                                <m:nor/>
                              </m:rPr>
                              <a:rPr lang="en-US" altLang="zh-CN" sz="1600" dirty="0">
                                <a:solidFill>
                                  <a:prstClr val="black"/>
                                </a:solidFill>
                                <a:latin typeface="Alibaba PuHuiTi" pitchFamily="18" charset="-122"/>
                                <a:ea typeface="Alibaba PuHuiTi" pitchFamily="18" charset="-122"/>
                                <a:cs typeface="Alibaba PuHuiTi" pitchFamily="18" charset="-122"/>
                              </a:rPr>
                              <m:t>X</m:t>
                            </m:r>
                          </m:e>
                          <m:sup>
                            <m: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𝑋</m:t>
                        </m:r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−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sup>
                    </m:sSup>
                    <m:r>
                      <a:rPr lang="zh-CN" altLang="en-US" sz="1600" i="1"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1600" dirty="0"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X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16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y</a:t>
                </a:r>
                <a:r>
                  <a:rPr lang="zh-CN" altLang="en-US" sz="16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endPara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504D">
                      <a:lumMod val="75000"/>
                    </a:srgb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2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908" y="2245346"/>
                <a:ext cx="6758020" cy="1233170"/>
              </a:xfrm>
              <a:prstGeom prst="rect">
                <a:avLst/>
              </a:prstGeom>
              <a:blipFill rotWithShape="1">
                <a:blip r:embed="rId1"/>
                <a:stretch>
                  <a:fillRect l="-4" t="-50" r="9" b="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647896" y="675577"/>
            <a:ext cx="7228417" cy="5245163"/>
          </a:xfrm>
        </p:spPr>
        <p:txBody>
          <a:bodyPr anchor="t"/>
          <a:lstStyle/>
          <a:p>
            <a:r>
              <a:rPr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线性回归简介</a:t>
            </a:r>
            <a:endParaRPr lang="en-US" altLang="zh-CN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定义、线性回归的分类、应用场景</a:t>
            </a:r>
            <a:endParaRPr lang="en-US" altLang="zh-CN" sz="1600" b="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zh-CN" altLang="en-US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线性回归问题的求解</a:t>
            </a:r>
            <a:endParaRPr lang="en-US" altLang="zh-CN" dirty="0">
              <a:solidFill>
                <a:srgbClr val="C0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kumimoji="1"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线性回归</a:t>
            </a:r>
            <a:r>
              <a:rPr kumimoji="1" lang="en-US" altLang="zh-CN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kumimoji="1"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、损失函数、导数和矩阵、正规方程法、</a:t>
            </a:r>
            <a:r>
              <a:rPr kumimoji="1" lang="zh-CN" altLang="en-US" sz="1600" b="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梯度下降算法</a:t>
            </a:r>
            <a:endParaRPr kumimoji="1" lang="en-US" altLang="zh-CN" sz="1600" b="0" dirty="0">
              <a:solidFill>
                <a:srgbClr val="C0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回归模型评估方法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MAE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MSE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RMSE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线性回归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和案例 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线性回归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、案例波士顿房价预测</a:t>
            </a:r>
            <a:endParaRPr kumimoji="1"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欠拟合与过拟合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出现原因、解决方法、</a:t>
            </a: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L1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正则化、</a:t>
            </a: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L2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正则化</a:t>
            </a:r>
            <a:endParaRPr kumimoji="1" lang="en-US" altLang="zh-CN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66958" y="401955"/>
            <a:ext cx="6298881" cy="4855845"/>
          </a:xfrm>
        </p:spPr>
        <p:txBody>
          <a:bodyPr/>
          <a:lstStyle/>
          <a:p>
            <a:r>
              <a:rPr kumimoji="1" lang="zh-CN" altLang="en-US" dirty="0"/>
              <a:t>掌握梯度下降算法的思想</a:t>
            </a:r>
            <a:endParaRPr kumimoji="1" lang="en-US" altLang="zh-CN" dirty="0"/>
          </a:p>
          <a:p>
            <a:r>
              <a:rPr kumimoji="1" lang="zh-CN" altLang="en-US" dirty="0"/>
              <a:t>知道梯度下降算法的分类</a:t>
            </a:r>
            <a:endParaRPr kumimoji="1" lang="en-US" altLang="zh-CN" dirty="0"/>
          </a:p>
          <a:p>
            <a:r>
              <a:rPr kumimoji="1" lang="zh-CN" altLang="en-US" dirty="0"/>
              <a:t>知道正规方程和梯度下降算法的特点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8364294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梯度下降法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梯度下降和梯度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8" name="文本框 2"/>
          <p:cNvSpPr txBox="1"/>
          <p:nvPr/>
        </p:nvSpPr>
        <p:spPr>
          <a:xfrm flipH="1">
            <a:off x="1671713" y="1719704"/>
            <a:ext cx="8980071" cy="70839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顾名思义：沿着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梯度下降的方向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求解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极小值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举个例子：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坡度最陡下山法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7" name="文本占位符 2"/>
          <p:cNvSpPr txBox="1"/>
          <p:nvPr/>
        </p:nvSpPr>
        <p:spPr>
          <a:xfrm>
            <a:off x="1022876" y="1311007"/>
            <a:ext cx="6457689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什么是梯度下降法</a:t>
            </a:r>
            <a:endParaRPr kumimoji="0" lang="zh-CN" alt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6856" y="2626946"/>
            <a:ext cx="3727704" cy="20388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2"/>
              <p:cNvSpPr txBox="1"/>
              <p:nvPr/>
            </p:nvSpPr>
            <p:spPr>
              <a:xfrm flipH="1">
                <a:off x="6510528" y="2370914"/>
                <a:ext cx="5570004" cy="174791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marL="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输入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：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初始化位置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S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；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每步距离为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a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。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输出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：从位置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S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到达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山底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C0504D">
                      <a:lumMod val="75000"/>
                    </a:srgb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步骤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1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：令初始化位置为山的任意位置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S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步骤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2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：在当前位置环顾四周，如果四周都比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S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高返回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S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；否则执行步骤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3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步骤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3: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在当前位置环顾四周，寻找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坡度最陡的方向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，令其为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x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方向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步骤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4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：沿着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x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方向往下走，长度为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a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，到达新的位置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S</m:t>
                        </m:r>
                      </m:e>
                      <m:sup>
                        <m:r>
                          <a:rPr kumimoji="0" lang="zh-CN" alt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‘</m:t>
                        </m:r>
                      </m:sup>
                    </m:sSup>
                  </m:oMath>
                </a14:m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步骤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5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：在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S</m:t>
                        </m:r>
                      </m:e>
                      <m:sup>
                        <m:r>
                          <a:rPr kumimoji="0" lang="zh-CN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‘</m:t>
                        </m:r>
                      </m:sup>
                    </m:sSup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位置环顾四周，如果四周都比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S</m:t>
                        </m:r>
                      </m:e>
                      <m:sup>
                        <m:r>
                          <a:rPr kumimoji="0" lang="zh-CN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‘</m:t>
                        </m:r>
                      </m:sup>
                    </m:sSup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高，则返回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S</m:t>
                        </m:r>
                      </m:e>
                      <m:sup>
                        <m:r>
                          <a:rPr kumimoji="0" lang="zh-CN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‘</m:t>
                        </m:r>
                      </m:sup>
                    </m:sSup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。否则转到步骤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3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9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510528" y="2370914"/>
                <a:ext cx="5570004" cy="1747914"/>
              </a:xfrm>
              <a:prstGeom prst="rect">
                <a:avLst/>
              </a:prstGeom>
              <a:blipFill rotWithShape="1">
                <a:blip r:embed="rId2"/>
                <a:stretch>
                  <a:fillRect l="-9" t="-26" r="5" b="12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355" y="4770038"/>
            <a:ext cx="2452769" cy="18435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017876" y="5243149"/>
            <a:ext cx="2709773" cy="897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梯度下降过程就和下山场景类似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可微分的损失函数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，代表着一座山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寻找的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函数的最小值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，也就是山底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8364294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梯度下降法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梯度下降和梯度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8" name="文本框 2"/>
          <p:cNvSpPr txBox="1"/>
          <p:nvPr/>
        </p:nvSpPr>
        <p:spPr>
          <a:xfrm flipH="1">
            <a:off x="1671712" y="1719704"/>
            <a:ext cx="8258672" cy="70839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单变量函数中，梯度就是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某一点切线斜率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（某一点的导数）；有方向为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函数增长最快的方向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多变量函数中，梯度就是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某一个点的偏导数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；有方向：偏导数分量的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向量方向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7" name="文本占位符 2"/>
          <p:cNvSpPr txBox="1"/>
          <p:nvPr/>
        </p:nvSpPr>
        <p:spPr>
          <a:xfrm>
            <a:off x="1022877" y="1311007"/>
            <a:ext cx="5350492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什么是梯度 </a:t>
            </a: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gradient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grad</a:t>
            </a:r>
            <a:endParaRPr kumimoji="0" lang="zh-CN" alt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" name="文本框 2"/>
          <p:cNvSpPr txBox="1"/>
          <p:nvPr/>
        </p:nvSpPr>
        <p:spPr>
          <a:xfrm flipH="1">
            <a:off x="1671712" y="3830895"/>
            <a:ext cx="4586848" cy="385234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循环迭代求当前点的梯度，更新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当前的权重参数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6" name="文本占位符 2"/>
          <p:cNvSpPr txBox="1"/>
          <p:nvPr/>
        </p:nvSpPr>
        <p:spPr>
          <a:xfrm>
            <a:off x="1022876" y="3449630"/>
            <a:ext cx="6457689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梯度下降公式</a:t>
            </a:r>
            <a:endParaRPr kumimoji="0" lang="zh-CN" alt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0336" y="4216129"/>
            <a:ext cx="1856232" cy="49239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763776" y="4776534"/>
            <a:ext cx="7685024" cy="708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l-GR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α: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学习率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步长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不能太大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也不能太小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.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机器学习中：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0.001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~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0.01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梯度是上升最快的方向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我们需要是下降最快的方向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所以需要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加负号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8364294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梯度下降法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梯度下降和梯度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7" name="文本占位符 2"/>
          <p:cNvSpPr txBox="1"/>
          <p:nvPr/>
        </p:nvSpPr>
        <p:spPr>
          <a:xfrm>
            <a:off x="1022877" y="1311007"/>
            <a:ext cx="5350492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单变量梯度下降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–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举个栗子</a:t>
            </a:r>
            <a:endParaRPr kumimoji="0" lang="zh-CN" alt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2043851" y="1810585"/>
                <a:ext cx="5698352" cy="6441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函数：</a:t>
                </a:r>
                <a:r>
                  <a:rPr kumimoji="0" lang="en-GB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J(</a:t>
                </a:r>
                <a:r>
                  <a:rPr kumimoji="0" lang="el-GR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θ)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l-GR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kumimoji="0" lang="el-GR" altLang="zh-CN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θ</m:t>
                        </m:r>
                      </m:e>
                      <m:sup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l-GR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, 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求当 </a:t>
                </a:r>
                <a:r>
                  <a:rPr kumimoji="0" lang="el-GR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θ 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为何值时，</a:t>
                </a:r>
                <a:r>
                  <a:rPr kumimoji="0" lang="en-GB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J(</a:t>
                </a:r>
                <a:r>
                  <a:rPr kumimoji="0" lang="el-GR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θ) 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值最小    </a:t>
                </a:r>
                <a:r>
                  <a:rPr kumimoji="0" lang="en-GB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J(</a:t>
                </a:r>
                <a:r>
                  <a:rPr kumimoji="0" lang="el-GR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θ) 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函数关于 </a:t>
                </a:r>
                <a:r>
                  <a:rPr kumimoji="0" lang="el-GR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θ 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的导数为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: 2</a:t>
                </a:r>
                <a:r>
                  <a:rPr kumimoji="0" lang="el-GR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θ</a:t>
                </a:r>
                <a:endParaRPr kumimoji="0" lang="el-GR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初始化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  <a:sym typeface="Wingdings" panose="05000000000000000000" pitchFamily="2" charset="2"/>
                  </a:rPr>
                  <a:t> ：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起点为：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1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，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学习率：</a:t>
                </a:r>
                <a:r>
                  <a:rPr kumimoji="0" lang="el-GR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α = 0.4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C0504D">
                      <a:lumMod val="75000"/>
                    </a:srgb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851" y="1810585"/>
                <a:ext cx="5698352" cy="644151"/>
              </a:xfrm>
              <a:prstGeom prst="rect">
                <a:avLst/>
              </a:prstGeom>
              <a:blipFill rotWithShape="1">
                <a:blip r:embed="rId1"/>
                <a:stretch>
                  <a:fillRect l="-7" t="-31" r="5" b="-360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2043851" y="2619199"/>
            <a:ext cx="5698352" cy="2832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我们开始进行梯度下降的迭代计算过程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: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第一步：</a:t>
            </a:r>
            <a:r>
              <a:rPr kumimoji="0" lang="el-GR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θ = 1</a:t>
            </a:r>
            <a:endParaRPr kumimoji="0" lang="el-GR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第二步：</a:t>
            </a:r>
            <a:r>
              <a:rPr kumimoji="0" lang="el-GR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θ = θ - α * (</a:t>
            </a:r>
            <a:r>
              <a:rPr kumimoji="0" lang="el-G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2θ</a:t>
            </a:r>
            <a:r>
              <a:rPr kumimoji="0" lang="el-GR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 = 1 - 0.4 *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*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</a:t>
            </a:r>
            <a:r>
              <a:rPr kumimoji="0" lang="el-GR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= 0.2</a:t>
            </a:r>
            <a:endParaRPr kumimoji="0" lang="el-GR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第三步：</a:t>
            </a:r>
            <a:r>
              <a:rPr kumimoji="0" lang="el-GR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θ = θ - α * (</a:t>
            </a:r>
            <a:r>
              <a:rPr kumimoji="0" lang="el-G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2θ</a:t>
            </a:r>
            <a:r>
              <a:rPr kumimoji="0" lang="el-GR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 = 0.2 - 0.4 *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*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0.2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</a:t>
            </a:r>
            <a:r>
              <a:rPr kumimoji="0" lang="el-GR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= 0.04</a:t>
            </a:r>
            <a:endParaRPr kumimoji="0" lang="el-GR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第四步：</a:t>
            </a:r>
            <a:r>
              <a:rPr kumimoji="0" lang="el-GR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θ = θ - α * (</a:t>
            </a:r>
            <a:r>
              <a:rPr kumimoji="0" lang="el-G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2θ</a:t>
            </a:r>
            <a:r>
              <a:rPr kumimoji="0" lang="el-GR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 = 0.04 - 0.4 *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*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0.04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</a:t>
            </a:r>
            <a:r>
              <a:rPr kumimoji="0" lang="el-GR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= 0.008</a:t>
            </a:r>
            <a:endParaRPr kumimoji="0" lang="el-GR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第五步：</a:t>
            </a:r>
            <a:r>
              <a:rPr kumimoji="0" lang="el-GR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θ = θ - α * (</a:t>
            </a:r>
            <a:r>
              <a:rPr kumimoji="0" lang="el-G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2θ</a:t>
            </a:r>
            <a:r>
              <a:rPr kumimoji="0" lang="el-GR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 = 0.008 - 0.4 *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*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0.008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</a:t>
            </a:r>
            <a:r>
              <a:rPr kumimoji="0" lang="el-GR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= 0.0016</a:t>
            </a:r>
            <a:endParaRPr kumimoji="0" lang="el-GR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l-GR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....</a:t>
            </a:r>
            <a:endParaRPr kumimoji="0" lang="el-GR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第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N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步：</a:t>
            </a:r>
            <a:r>
              <a:rPr kumimoji="0" lang="el-GR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θ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已经极其接近最优值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J(</a:t>
            </a:r>
            <a:r>
              <a:rPr kumimoji="0" lang="el-GR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θ)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也接近最小值。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Helvetica Neue" panose="02000503000000020004" pitchFamily="2" charset="0"/>
                <a:ea typeface="黑体" panose="02010609060101010101" pitchFamily="49" charset="-122"/>
                <a:cs typeface="+mn-cs"/>
              </a:rPr>
              <a:t>小结：经过四次的运算，即走了四步，基本抵达了函数的最低点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159" y="2002536"/>
            <a:ext cx="3553028" cy="357530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5208139" cy="517190"/>
          </a:xfrm>
        </p:spPr>
        <p:txBody>
          <a:bodyPr/>
          <a:lstStyle/>
          <a:p>
            <a:r>
              <a:rPr kumimoji="1" lang="zh-CN" altLang="en-US" dirty="0">
                <a:solidFill>
                  <a:srgbClr val="595959"/>
                </a:solidFill>
              </a:rPr>
              <a:t>线性回归概念 </a:t>
            </a:r>
            <a:r>
              <a:rPr kumimoji="1" lang="en-US" altLang="zh-CN" dirty="0">
                <a:solidFill>
                  <a:srgbClr val="595959"/>
                </a:solidFill>
              </a:rPr>
              <a:t>–</a:t>
            </a:r>
            <a:r>
              <a:rPr kumimoji="1" lang="zh-CN" altLang="en-US" dirty="0">
                <a:solidFill>
                  <a:srgbClr val="595959"/>
                </a:solidFill>
              </a:rPr>
              <a:t> 举个栗子</a:t>
            </a:r>
            <a:endParaRPr kumimoji="1" lang="zh-CN" altLang="en-US" dirty="0">
              <a:solidFill>
                <a:srgbClr val="595959"/>
              </a:solidFill>
            </a:endParaRPr>
          </a:p>
        </p:txBody>
      </p:sp>
      <p:sp>
        <p:nvSpPr>
          <p:cNvPr id="22" name="三角形 21"/>
          <p:cNvSpPr/>
          <p:nvPr/>
        </p:nvSpPr>
        <p:spPr>
          <a:xfrm rot="2651319">
            <a:off x="851566" y="5754540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841504" y="1373959"/>
            <a:ext cx="6886640" cy="41850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数学问题：用一条线</a:t>
            </a:r>
            <a:r>
              <a:rPr lang="zh-CN" altLang="en-US" dirty="0">
                <a:solidFill>
                  <a:srgbClr val="AD2A26"/>
                </a:solidFill>
              </a:rPr>
              <a:t>来拟合身高和体重之间的关系，再对新数据进行预测</a:t>
            </a:r>
            <a:endParaRPr lang="zh-CN" altLang="en-US" dirty="0">
              <a:solidFill>
                <a:srgbClr val="AD2A26"/>
              </a:solidFill>
            </a:endParaRPr>
          </a:p>
        </p:txBody>
      </p:sp>
      <p:cxnSp>
        <p:nvCxnSpPr>
          <p:cNvPr id="6" name="直线箭头连接符 5"/>
          <p:cNvCxnSpPr/>
          <p:nvPr/>
        </p:nvCxnSpPr>
        <p:spPr>
          <a:xfrm>
            <a:off x="1130705" y="5565059"/>
            <a:ext cx="6788737" cy="14175"/>
          </a:xfrm>
          <a:prstGeom prst="straightConnector1">
            <a:avLst/>
          </a:prstGeom>
          <a:ln w="539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箭头连接符 6"/>
          <p:cNvCxnSpPr/>
          <p:nvPr/>
        </p:nvCxnSpPr>
        <p:spPr>
          <a:xfrm flipV="1">
            <a:off x="1147837" y="2130158"/>
            <a:ext cx="1" cy="3443257"/>
          </a:xfrm>
          <a:prstGeom prst="straightConnector1">
            <a:avLst/>
          </a:prstGeom>
          <a:ln w="539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2"/>
          <p:cNvSpPr txBox="1"/>
          <p:nvPr/>
        </p:nvSpPr>
        <p:spPr>
          <a:xfrm>
            <a:off x="7111174" y="5131891"/>
            <a:ext cx="1198682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身高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占位符 2"/>
          <p:cNvSpPr txBox="1"/>
          <p:nvPr/>
        </p:nvSpPr>
        <p:spPr>
          <a:xfrm>
            <a:off x="1147837" y="1849474"/>
            <a:ext cx="879847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体重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Y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2" name="直线连接符 11"/>
          <p:cNvCxnSpPr/>
          <p:nvPr/>
        </p:nvCxnSpPr>
        <p:spPr>
          <a:xfrm flipV="1">
            <a:off x="698087" y="2563129"/>
            <a:ext cx="7030064" cy="1571674"/>
          </a:xfrm>
          <a:prstGeom prst="line">
            <a:avLst/>
          </a:prstGeom>
          <a:ln w="34925">
            <a:solidFill>
              <a:srgbClr val="AD2A2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/>
          <p:cNvGrpSpPr/>
          <p:nvPr/>
        </p:nvGrpSpPr>
        <p:grpSpPr>
          <a:xfrm>
            <a:off x="1376272" y="2771810"/>
            <a:ext cx="6078187" cy="2510565"/>
            <a:chOff x="1376272" y="2771810"/>
            <a:chExt cx="6078187" cy="2510565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3026" y="3084870"/>
              <a:ext cx="713495" cy="2091449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092217" y="3598605"/>
              <a:ext cx="683267" cy="1622382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454" y="2771810"/>
              <a:ext cx="1226005" cy="2421907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903818" y="3459946"/>
              <a:ext cx="875725" cy="1716374"/>
            </a:xfrm>
            <a:prstGeom prst="rect">
              <a:avLst/>
            </a:pr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76272" y="4001728"/>
              <a:ext cx="518783" cy="120942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0904" y="2860468"/>
              <a:ext cx="826278" cy="2421907"/>
            </a:xfrm>
            <a:prstGeom prst="rect">
              <a:avLst/>
            </a:prstGeom>
          </p:spPr>
        </p:pic>
      </p:grpSp>
      <p:sp>
        <p:nvSpPr>
          <p:cNvPr id="5" name="椭圆 4"/>
          <p:cNvSpPr/>
          <p:nvPr/>
        </p:nvSpPr>
        <p:spPr>
          <a:xfrm>
            <a:off x="5633717" y="3054688"/>
            <a:ext cx="98424" cy="145784"/>
          </a:xfrm>
          <a:prstGeom prst="ellipse">
            <a:avLst/>
          </a:prstGeom>
          <a:solidFill>
            <a:srgbClr val="AD2A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569691" y="4018518"/>
            <a:ext cx="98424" cy="14578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321347" y="3554199"/>
            <a:ext cx="98424" cy="14578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419499" y="3459946"/>
            <a:ext cx="98424" cy="14578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439008" y="3144785"/>
            <a:ext cx="98424" cy="14578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6831624" y="2714684"/>
            <a:ext cx="98424" cy="14578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8" name="文本占位符 2"/>
          <p:cNvSpPr txBox="1"/>
          <p:nvPr/>
        </p:nvSpPr>
        <p:spPr>
          <a:xfrm>
            <a:off x="8966680" y="4295120"/>
            <a:ext cx="2651038" cy="2319609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方程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Y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k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AD2A26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k160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56.3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--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(1)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k166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60.6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–-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(2)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dirty="0">
                <a:solidFill>
                  <a:prstClr val="black"/>
                </a:solidFill>
              </a:rPr>
              <a:t>。。。。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k: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斜率  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b: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截距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若：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y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0.9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(-93)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AD2A26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0.9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*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176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-93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?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aphicFrame>
        <p:nvGraphicFramePr>
          <p:cNvPr id="25" name="表格 24"/>
          <p:cNvGraphicFramePr>
            <a:graphicFrameLocks noGrp="1"/>
          </p:cNvGraphicFramePr>
          <p:nvPr/>
        </p:nvGraphicFramePr>
        <p:xfrm>
          <a:off x="8966680" y="1137563"/>
          <a:ext cx="2140914" cy="3026234"/>
        </p:xfrm>
        <a:graphic>
          <a:graphicData uri="http://schemas.openxmlformats.org/drawingml/2006/table">
            <a:tbl>
              <a:tblPr/>
              <a:tblGrid>
                <a:gridCol w="543640"/>
                <a:gridCol w="604089"/>
                <a:gridCol w="993185"/>
              </a:tblGrid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编号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身高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体重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</a:tr>
              <a:tr h="4426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1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160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56.3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26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2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166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60.6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426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3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172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65.1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26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4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174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68.5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</a:tr>
              <a:tr h="4426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5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180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75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AD2B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2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6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176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AD2B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？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AD2B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30" name="直线箭头连接符 29"/>
          <p:cNvCxnSpPr/>
          <p:nvPr/>
        </p:nvCxnSpPr>
        <p:spPr>
          <a:xfrm flipV="1">
            <a:off x="5697291" y="3159458"/>
            <a:ext cx="0" cy="2366272"/>
          </a:xfrm>
          <a:prstGeom prst="straightConnector1">
            <a:avLst/>
          </a:prstGeom>
          <a:ln w="25400">
            <a:solidFill>
              <a:srgbClr val="AD2A2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/>
          <p:nvPr/>
        </p:nvCxnSpPr>
        <p:spPr>
          <a:xfrm flipH="1">
            <a:off x="1163632" y="3054688"/>
            <a:ext cx="4470085" cy="37482"/>
          </a:xfrm>
          <a:prstGeom prst="straightConnector1">
            <a:avLst/>
          </a:prstGeom>
          <a:ln w="25400">
            <a:solidFill>
              <a:srgbClr val="AD2A2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/>
          <p:nvPr/>
        </p:nvCxnSpPr>
        <p:spPr>
          <a:xfrm flipH="1" flipV="1">
            <a:off x="1618903" y="4171636"/>
            <a:ext cx="16760" cy="1392154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 flipH="1" flipV="1">
            <a:off x="2380447" y="3688289"/>
            <a:ext cx="28499" cy="183744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/>
          <p:nvPr/>
        </p:nvCxnSpPr>
        <p:spPr>
          <a:xfrm flipV="1">
            <a:off x="6870332" y="2819935"/>
            <a:ext cx="0" cy="2753480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/>
          <p:cNvCxnSpPr/>
          <p:nvPr/>
        </p:nvCxnSpPr>
        <p:spPr>
          <a:xfrm flipV="1">
            <a:off x="1130705" y="2764644"/>
            <a:ext cx="5713434" cy="38126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/>
          <p:cNvCxnSpPr/>
          <p:nvPr/>
        </p:nvCxnSpPr>
        <p:spPr>
          <a:xfrm flipV="1">
            <a:off x="1145890" y="4040228"/>
            <a:ext cx="489773" cy="8434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/>
          <p:cNvCxnSpPr/>
          <p:nvPr/>
        </p:nvCxnSpPr>
        <p:spPr>
          <a:xfrm flipV="1">
            <a:off x="1202149" y="3604424"/>
            <a:ext cx="1133612" cy="10587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8364294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梯度下降法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梯度下降和梯度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7" name="文本占位符 2"/>
          <p:cNvSpPr txBox="1"/>
          <p:nvPr/>
        </p:nvSpPr>
        <p:spPr>
          <a:xfrm>
            <a:off x="1022877" y="1311007"/>
            <a:ext cx="5350492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多变量梯度下降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–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举个栗子</a:t>
            </a:r>
            <a:endParaRPr kumimoji="0" lang="zh-CN" alt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1598162" y="1828197"/>
                <a:ext cx="6597732" cy="16777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函数：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J(</a:t>
                </a:r>
                <a:r>
                  <a:rPr kumimoji="0" lang="el-GR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θ)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l-GR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kumimoji="0" lang="el-GR" altLang="zh-CN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θ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sub>
                      <m:sup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0" lang="el-GR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l-GR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kumimoji="0" lang="el-GR" altLang="zh-CN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θ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sub>
                      <m:sup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0" lang="el-GR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zh-CN" altLang="el-G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，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kumimoji="0" lang="el-GR" altLang="zh-CN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θ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zh-CN" altLang="el-G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、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kumimoji="0" lang="el-GR" altLang="zh-CN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θ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l-GR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为何值时，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J(</a:t>
                </a:r>
                <a:r>
                  <a:rPr kumimoji="0" lang="el-GR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θ) 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的值最小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J(</a:t>
                </a:r>
                <a:r>
                  <a:rPr kumimoji="0" lang="el-GR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θ) 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函数关于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kumimoji="0" lang="el-GR" altLang="zh-CN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θ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的导数为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: 2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kumimoji="0" lang="el-GR" altLang="zh-CN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θ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sub>
                    </m:sSub>
                    <m:r>
                      <a:rPr kumimoji="0" lang="en-US" altLang="zh-CN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，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J(</a:t>
                </a:r>
                <a:r>
                  <a:rPr kumimoji="0" lang="el-GR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θ) 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函数关于 </a:t>
                </a:r>
                <a:r>
                  <a:rPr kumimoji="0" lang="el-GR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θ2 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的导数为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: 2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kumimoji="0" lang="el-GR" altLang="zh-CN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θ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sub>
                    </m:sSub>
                  </m:oMath>
                </a14:m>
                <a:endParaRPr kumimoji="0" lang="el-GR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则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J(</a:t>
                </a:r>
                <a:r>
                  <a:rPr kumimoji="0" lang="el-GR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θ) 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的梯度为：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(2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kumimoji="0" lang="el-GR" altLang="zh-CN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θ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l-GR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, 2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kumimoji="0" lang="el-GR" altLang="zh-CN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θ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l-GR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</a:t>
                </a:r>
                <a:endParaRPr kumimoji="0" lang="el-GR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C0504D">
                      <a:lumMod val="75000"/>
                    </a:srgb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初始化： 起点为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: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(1, 3)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学习率为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:</a:t>
                </a:r>
                <a:r>
                  <a:rPr kumimoji="0" lang="el-GR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α = 0.1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C0504D">
                      <a:lumMod val="75000"/>
                    </a:srgb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Helvetica Neue" panose="02000503000000020004" pitchFamily="2" charset="0"/>
                    <a:ea typeface="黑体" panose="02010609060101010101" pitchFamily="49" charset="-122"/>
                    <a:cs typeface="+mn-cs"/>
                  </a:rPr>
                  <a:t>最小值是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Helvetica Neue" panose="02000503000000020004" pitchFamily="2" charset="0"/>
                    <a:ea typeface="黑体" panose="02010609060101010101" pitchFamily="49" charset="-122"/>
                    <a:cs typeface="+mn-cs"/>
                  </a:rPr>
                  <a:t>(0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Helvetica Neue" panose="02000503000000020004" pitchFamily="2" charset="0"/>
                    <a:ea typeface="黑体" panose="02010609060101010101" pitchFamily="49" charset="-122"/>
                    <a:cs typeface="+mn-cs"/>
                  </a:rPr>
                  <a:t>，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Helvetica Neue" panose="02000503000000020004" pitchFamily="2" charset="0"/>
                    <a:ea typeface="黑体" panose="02010609060101010101" pitchFamily="49" charset="-122"/>
                    <a:cs typeface="+mn-cs"/>
                  </a:rPr>
                  <a:t>0)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Helvetica Neue" panose="02000503000000020004" pitchFamily="2" charset="0"/>
                    <a:ea typeface="黑体" panose="02010609060101010101" pitchFamily="49" charset="-122"/>
                    <a:cs typeface="+mn-cs"/>
                  </a:rPr>
                  <a:t>点，下面使用梯度下降法一步步的计算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C0504D">
                      <a:lumMod val="75000"/>
                    </a:srgb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162" y="1828197"/>
                <a:ext cx="6597732" cy="1677767"/>
              </a:xfrm>
              <a:prstGeom prst="rect">
                <a:avLst/>
              </a:prstGeom>
              <a:blipFill rotWithShape="1">
                <a:blip r:embed="rId1"/>
                <a:stretch>
                  <a:fillRect l="-8" t="-2" r="9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1598162" y="3753050"/>
                <a:ext cx="9090158" cy="16778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我们开始进行梯度下降的迭代计算过程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: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第一步：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kumimoji="0" lang="el-GR" altLang="zh-CN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θ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l-GR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kumimoji="0" lang="el-GR" altLang="zh-CN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θ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l-GR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 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kumimoji="0" lang="el-GR" altLang="zh-CN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θ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l-GR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kumimoji="0" lang="el-GR" altLang="zh-CN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θ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l-GR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 - α * </a:t>
                </a:r>
                <a:r>
                  <a:rPr kumimoji="0" lang="el-GR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(2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kumimoji="0" lang="el-GR" altLang="zh-CN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θ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l-GR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, 2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kumimoji="0" lang="el-GR" altLang="zh-CN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θ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l-GR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 </a:t>
                </a:r>
                <a:r>
                  <a:rPr kumimoji="0" lang="el-GR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 </a:t>
                </a:r>
                <a:r>
                  <a:rPr kumimoji="0" lang="el-GR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kumimoji="0" lang="el-GR" altLang="zh-CN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θ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sub>
                    </m:sSub>
                    <m:r>
                      <a:rPr kumimoji="0" lang="en-US" altLang="zh-CN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C0504D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</m:oMath>
                </a14:m>
                <a:r>
                  <a:rPr kumimoji="0" lang="el-GR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-α*2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kumimoji="0" lang="el-GR" altLang="zh-CN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θ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l-GR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kumimoji="0" lang="el-GR" altLang="zh-CN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θ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sub>
                    </m:sSub>
                    <m:r>
                      <a:rPr kumimoji="0" lang="en-US" altLang="zh-CN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C0504D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</m:oMath>
                </a14:m>
                <a:r>
                  <a:rPr kumimoji="0" lang="el-GR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-α*2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kumimoji="0" lang="el-GR" altLang="zh-CN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θ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l-GR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 = (1-0.1*</a:t>
                </a:r>
                <a:r>
                  <a:rPr kumimoji="0" lang="el-GR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2</a:t>
                </a:r>
                <a:r>
                  <a:rPr kumimoji="0" lang="el-GR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, 3-0.1*</a:t>
                </a:r>
                <a:r>
                  <a:rPr kumimoji="0" lang="el-GR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6</a:t>
                </a:r>
                <a:r>
                  <a:rPr kumimoji="0" lang="el-GR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)=(0.8, 2.4)</a:t>
                </a:r>
                <a:endParaRPr kumimoji="0" lang="el-GR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第二步：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kumimoji="0" lang="el-GR" altLang="zh-CN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θ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l-GR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kumimoji="0" lang="el-GR" altLang="zh-CN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θ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l-GR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 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kumimoji="0" lang="el-GR" altLang="zh-CN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θ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l-GR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kumimoji="0" lang="el-GR" altLang="zh-CN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θ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l-GR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 - α * (</a:t>
                </a:r>
                <a:r>
                  <a:rPr kumimoji="0" lang="el-GR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2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kumimoji="0" lang="el-GR" altLang="zh-CN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θ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l-GR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, 2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kumimoji="0" lang="el-GR" altLang="zh-CN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θ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l-GR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 = </a:t>
                </a:r>
                <a:r>
                  <a:rPr kumimoji="0" lang="el-GR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kumimoji="0" lang="el-GR" altLang="zh-CN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θ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sub>
                    </m:sSub>
                    <m:r>
                      <a:rPr kumimoji="0" lang="en-US" altLang="zh-CN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C0504D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</m:oMath>
                </a14:m>
                <a:r>
                  <a:rPr kumimoji="0" lang="el-GR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-α*2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kumimoji="0" lang="el-GR" altLang="zh-CN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θ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l-GR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kumimoji="0" lang="el-GR" altLang="zh-CN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θ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l-GR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-α*2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kumimoji="0" lang="el-GR" altLang="zh-CN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θ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l-GR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 </a:t>
                </a:r>
                <a:r>
                  <a:rPr kumimoji="0" lang="el-GR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 (0.8-0.1*</a:t>
                </a:r>
                <a:r>
                  <a:rPr kumimoji="0" lang="el-GR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1.6</a:t>
                </a:r>
                <a:r>
                  <a:rPr kumimoji="0" lang="el-GR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, 2.4-0.1*</a:t>
                </a:r>
                <a:r>
                  <a:rPr kumimoji="0" lang="el-GR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4.8</a:t>
                </a:r>
                <a:r>
                  <a:rPr kumimoji="0" lang="el-GR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)=(0.64, 1.92)</a:t>
                </a:r>
                <a:endParaRPr kumimoji="0" lang="el-GR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l-GR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...</a:t>
                </a:r>
                <a:endParaRPr kumimoji="0" lang="el-GR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第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N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步：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kumimoji="0" lang="el-GR" altLang="zh-CN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θ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sub>
                    </m:sSub>
                    <m:r>
                      <a:rPr kumimoji="0" lang="en-US" altLang="zh-CN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</m:oMath>
                </a14:m>
                <a:r>
                  <a:rPr kumimoji="0" lang="zh-CN" altLang="el-G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、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kumimoji="0" lang="el-GR" altLang="zh-CN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θ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l-GR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已经极其接近最优值，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J(</a:t>
                </a:r>
                <a:r>
                  <a:rPr kumimoji="0" lang="el-GR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θ) 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也接近最小值。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162" y="3753050"/>
                <a:ext cx="9090158" cy="1677895"/>
              </a:xfrm>
              <a:prstGeom prst="rect">
                <a:avLst/>
              </a:prstGeom>
              <a:blipFill rotWithShape="1">
                <a:blip r:embed="rId2"/>
                <a:stretch>
                  <a:fillRect l="-6" t="-12" b="-3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894" y="1075324"/>
            <a:ext cx="2644046" cy="2442381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5232720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梯度下降法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梯度下降和梯度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7" name="文本占位符 2"/>
          <p:cNvSpPr txBox="1"/>
          <p:nvPr/>
        </p:nvSpPr>
        <p:spPr>
          <a:xfrm>
            <a:off x="1022877" y="1311007"/>
            <a:ext cx="4317219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梯度下降优化过程</a:t>
            </a:r>
            <a:endParaRPr kumimoji="0" lang="zh-CN" alt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95190" y="1708470"/>
            <a:ext cx="3422250" cy="2001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给定初始位置、步长（学习率）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计算该点当前的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梯度的负方向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向该负方向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移动步长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重复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2-3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步 直至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收敛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两次差距小于指定的阈值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达到指定的迭代次数 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6" name="文本占位符 2"/>
          <p:cNvSpPr txBox="1"/>
          <p:nvPr/>
        </p:nvSpPr>
        <p:spPr>
          <a:xfrm>
            <a:off x="1022877" y="4014067"/>
            <a:ext cx="4006323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24426" y="4719467"/>
            <a:ext cx="4519174" cy="1677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黑体" panose="02010609060101010101" pitchFamily="49" charset="-122"/>
                <a:cs typeface="+mn-cs"/>
              </a:rPr>
              <a:t>步长决定了在梯度下降迭代的过程中，每一步沿梯度负方向前进的长度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学习率太小，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下降的速度会慢 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学习率太大：容易造成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错过最低点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、产生下降过程中的震荡、甚至梯度爆炸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2889" y="4697903"/>
            <a:ext cx="2199220" cy="1704636"/>
          </a:xfrm>
          <a:prstGeom prst="rect">
            <a:avLst/>
          </a:prstGeom>
        </p:spPr>
      </p:pic>
      <p:sp>
        <p:nvSpPr>
          <p:cNvPr id="9" name="文本占位符 2"/>
          <p:cNvSpPr txBox="1"/>
          <p:nvPr/>
        </p:nvSpPr>
        <p:spPr>
          <a:xfrm>
            <a:off x="5511480" y="1221545"/>
            <a:ext cx="4823187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梯度下降公式中，为什么梯度要乘以一个负号</a:t>
            </a:r>
            <a:endParaRPr kumimoji="0" lang="zh-CN" alt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1036" y="4580773"/>
            <a:ext cx="1746538" cy="1959215"/>
          </a:xfrm>
          <a:prstGeom prst="rect">
            <a:avLst/>
          </a:prstGeom>
        </p:spPr>
      </p:pic>
      <p:sp>
        <p:nvSpPr>
          <p:cNvPr id="13" name="文本占位符 2"/>
          <p:cNvSpPr txBox="1"/>
          <p:nvPr/>
        </p:nvSpPr>
        <p:spPr>
          <a:xfrm>
            <a:off x="1022876" y="4176561"/>
            <a:ext cx="4317219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有关学习率步长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Learning rate) </a:t>
            </a:r>
            <a:endParaRPr kumimoji="0" lang="zh-CN" alt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652093" y="1775870"/>
            <a:ext cx="4389965" cy="1031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梯度的方向实际就是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函数在此点上升最快的方向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！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需要朝着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下降最快的方向走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，负梯度方向， 所以加上负号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926" y="1671654"/>
            <a:ext cx="1964858" cy="1898111"/>
          </a:xfrm>
          <a:prstGeom prst="rect">
            <a:avLst/>
          </a:prstGeom>
        </p:spPr>
      </p:pic>
      <p:cxnSp>
        <p:nvCxnSpPr>
          <p:cNvPr id="19" name="直线连接符 18"/>
          <p:cNvCxnSpPr/>
          <p:nvPr/>
        </p:nvCxnSpPr>
        <p:spPr>
          <a:xfrm flipV="1">
            <a:off x="2103120" y="3874739"/>
            <a:ext cx="7919806" cy="57032"/>
          </a:xfrm>
          <a:prstGeom prst="line">
            <a:avLst/>
          </a:prstGeom>
          <a:ln w="25400">
            <a:solidFill>
              <a:srgbClr val="AD2A2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6357432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梯度下降法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案例银行信贷 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7" name="文本占位符 2"/>
          <p:cNvSpPr txBox="1"/>
          <p:nvPr/>
        </p:nvSpPr>
        <p:spPr>
          <a:xfrm>
            <a:off x="710565" y="1356995"/>
            <a:ext cx="4647565" cy="49974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案例：梯度下降法计算每个样本产生的梯度 </a:t>
            </a:r>
            <a:endParaRPr kumimoji="0" lang="zh-CN" altLang="en-GB" sz="14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862857" y="3037227"/>
                <a:ext cx="8362042" cy="19177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已知：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数据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，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假设函数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，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损失函数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endParaRPr kumimoji="0" lang="en-US" altLang="zh-CN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 xmlns:m="http://schemas.openxmlformats.org/officeDocument/2006/math">
                    <m:r>
                      <a:rPr kumimoji="0" lang="zh-CN" alt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 </m:t>
                    </m:r>
                    <m:sSub>
                      <m:sSubPr>
                        <m:ctrlP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ℎ</m:t>
                        </m:r>
                      </m:e>
                      <m:sub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kumimoji="0" lang="zh-CN" alt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𝜽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sub>
                    </m:sSub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𝜽</m:t>
                        </m:r>
                      </m:e>
                      <m:sub>
                        <m:r>
                          <a:rPr kumimoji="0" lang="en-US" altLang="zh-CN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kumimoji="0" lang="en-US" altLang="zh-CN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CN" sz="1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𝜽</m:t>
                        </m:r>
                      </m:e>
                      <m:sub>
                        <m:r>
                          <a:rPr kumimoji="0" lang="en-US" altLang="zh-CN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𝜽</m:t>
                        </m:r>
                      </m:e>
                      <m:sub>
                        <m:r>
                          <a:rPr kumimoji="0" lang="en-US" altLang="zh-CN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+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… 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+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𝑏</m:t>
                    </m:r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𝜽</m:t>
                        </m:r>
                      </m:e>
                      <m:sub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+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𝜽</m:t>
                        </m:r>
                      </m:e>
                      <m:sub>
                        <m: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CN" sz="1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𝜽</m:t>
                        </m:r>
                      </m:e>
                      <m:sub>
                        <m: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𝜽</m:t>
                        </m:r>
                      </m:e>
                      <m:sub>
                        <m: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-…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     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b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置换成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,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=1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𝐽</m:t>
                        </m:r>
                      </m:e>
                      <m:sub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kumimoji="0" lang="zh-CN" alt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𝜽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sub>
                    </m:sSub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num>
                      <m:den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0" lang="en-US" altLang="zh-CN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zh-CN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𝑖</m:t>
                        </m:r>
                        <m:r>
                          <a:rPr kumimoji="0" lang="en-US" altLang="zh-CN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=</m:t>
                        </m:r>
                        <m:r>
                          <a:rPr kumimoji="0" lang="en-US" altLang="zh-CN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sub>
                      <m:sup>
                        <m:r>
                          <a:rPr kumimoji="0" lang="en-US" altLang="zh-CN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kumimoji="0" lang="en-US" altLang="zh-CN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pPr>
                          <m:e>
                            <m:r>
                              <a:rPr kumimoji="0" lang="en-US" altLang="zh-CN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ℎ</m:t>
                                </m:r>
                              </m:e>
                              <m:sub>
                                <m:r>
                                  <a:rPr kumimoji="0" lang="zh-CN" altLang="en-US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0" lang="en-US" altLang="zh-CN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>
                                                <a:lumMod val="85000"/>
                                                <a:lumOff val="15000"/>
                                              </a:prst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>
                                                <a:lumMod val="85000"/>
                                                <a:lumOff val="15000"/>
                                              </a:prst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kumimoji="0" lang="en-US" altLang="zh-CN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kumimoji="0" lang="en-US" altLang="zh-CN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kumimoji="0" lang="en-US" altLang="zh-CN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n-US" altLang="zh-CN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  <m:r>
                                  <a:rPr kumimoji="0" lang="en-US" altLang="zh-CN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kumimoji="0" lang="en-US" altLang="zh-CN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)</m:t>
                            </m:r>
                          </m:e>
                          <m:sup>
                            <m:r>
                              <a:rPr kumimoji="0" lang="en-US" altLang="zh-CN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    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m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条样本，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ℎ</m:t>
                        </m:r>
                      </m:e>
                      <m:sub>
                        <m:r>
                          <a:rPr kumimoji="0" lang="zh-CN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US" altLang="zh-CN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第</a:t>
                </a:r>
                <a:r>
                  <a:rPr kumimoji="0" lang="en-US" altLang="zh-CN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i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个样本的预测值，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黑体" panose="02010609060101010101" pitchFamily="49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</m:e>
                      <m:sup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第</a:t>
                </a:r>
                <a:r>
                  <a:rPr kumimoji="0" lang="en-US" altLang="zh-CN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i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个样本真实值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目标：计算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8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个样本的产生的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平均梯度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，带入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梯度下降公式更新权重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𝜽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i</m:t>
                        </m:r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</m:t>
                        </m:r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𝜽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i</m:t>
                        </m:r>
                      </m:sub>
                    </m:sSub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-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𝜶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kumimoji="0" lang="zh-CN" alt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𝝏</m:t>
                        </m:r>
                      </m:num>
                      <m:den>
                        <m:r>
                          <a:rPr kumimoji="0" lang="zh-CN" alt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altLang="zh-CN" sz="1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zh-CN" alt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𝜽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US" altLang="zh-CN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i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J(</a:t>
                </a:r>
                <a14:m>
                  <m:oMath xmlns:m="http://schemas.openxmlformats.org/officeDocument/2006/math">
                    <m:r>
                      <a:rPr kumimoji="0" lang="zh-CN" alt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𝜽</m:t>
                    </m:r>
                  </m:oMath>
                </a14:m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梯度下降法的梯度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向量表示 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：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857" y="3037227"/>
                <a:ext cx="8362042" cy="1917704"/>
              </a:xfrm>
              <a:prstGeom prst="rect">
                <a:avLst/>
              </a:prstGeom>
              <a:blipFill rotWithShape="1">
                <a:blip r:embed="rId1"/>
                <a:stretch>
                  <a:fillRect l="-6" t="-1" r="3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824" y="995377"/>
            <a:ext cx="4167515" cy="24333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44518" y="1830358"/>
            <a:ext cx="6357432" cy="1031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银行信贷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只考虑每月薪资（元）、存款余额（元）、房产面积（平方米）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已知：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8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位贷款人的数据 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目标：计算数据样本产生的梯度，求解线性回归模型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6357432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梯度下降法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-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案例银行信贷 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7" name="文本占位符 2"/>
          <p:cNvSpPr txBox="1"/>
          <p:nvPr/>
        </p:nvSpPr>
        <p:spPr>
          <a:xfrm>
            <a:off x="885717" y="1311007"/>
            <a:ext cx="4317219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梯度下降法的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标量表示</a:t>
            </a:r>
            <a:endParaRPr kumimoji="0" lang="zh-CN" altLang="en-GB" sz="14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885825" y="1790065"/>
                <a:ext cx="11196320" cy="13487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zh-CN" altLang="en-US" sz="12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θ</m:t>
                    </m:r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Alibaba PuHuiTi" pitchFamily="18" charset="-122"/>
                    <a:cs typeface="Alibaba PuHuiTi" pitchFamily="18" charset="-122"/>
                  </a:rPr>
                  <a:t>是一个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Alibaba PuHuiTi" pitchFamily="18" charset="-122"/>
                    <a:cs typeface="Alibaba PuHuiTi" pitchFamily="18" charset="-122"/>
                  </a:rPr>
                  <a:t>向量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kumimoji="0" lang="en-US" altLang="zh-CN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sSub>
                          <m:sSubPr>
                            <m:ctrlP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zh-CN" altLang="en-US" sz="12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θ</m:t>
                            </m:r>
                          </m:e>
                          <m:sub>
                            <m:r>
                              <a:rPr kumimoji="0" lang="en-US" altLang="zh-CN" sz="12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kumimoji="0" lang="en-US" altLang="zh-CN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,</m:t>
                        </m:r>
                        <m:r>
                          <m:rPr>
                            <m:nor/>
                          </m:rPr>
                          <a:rPr kumimoji="0" lang="zh-CN" alt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sSub>
                          <m:sSubPr>
                            <m:ctrlP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zh-CN" altLang="en-US" sz="12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θ</m:t>
                            </m:r>
                          </m:e>
                          <m:sub>
                            <m:r>
                              <a:rPr kumimoji="0" lang="en-US" altLang="zh-CN" sz="12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kumimoji="0" lang="en-US" altLang="zh-CN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,</m:t>
                        </m:r>
                        <m:r>
                          <m:rPr>
                            <m:nor/>
                          </m:rPr>
                          <a:rPr kumimoji="0" lang="zh-CN" alt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sSub>
                          <m:sSubPr>
                            <m:ctrlP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zh-CN" altLang="en-US" sz="12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θ</m:t>
                            </m:r>
                          </m:e>
                          <m:sub>
                            <m:r>
                              <a:rPr kumimoji="0" lang="en-US" altLang="zh-CN" sz="12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kumimoji="0" lang="en-US" altLang="zh-CN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,</m:t>
                        </m:r>
                        <m:r>
                          <m:rPr>
                            <m:nor/>
                          </m:rPr>
                          <a:rPr kumimoji="0" lang="zh-CN" alt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en-US" altLang="zh-CN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…</m:t>
                        </m:r>
                        <m:r>
                          <m:rPr>
                            <m:nor/>
                          </m:rPr>
                          <a:rPr kumimoji="0" lang="en-US" altLang="zh-CN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黑体" panose="02010609060101010101" pitchFamily="49" charset="-122"/>
                            <a:cs typeface="+mn-cs"/>
                          </a:rPr>
                          <m:t> </m:t>
                        </m:r>
                        <m:sSub>
                          <m:sSubPr>
                            <m:ctrlP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zh-CN" altLang="en-US" sz="12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US" altLang="zh-CN" sz="12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d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kumimoji="0" lang="en-US" altLang="zh-CN" sz="12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0" lang="en-US" altLang="zh-CN" sz="12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T</m:t>
                        </m:r>
                      </m:sup>
                    </m:sSup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Alibaba PuHuiTi" pitchFamily="18" charset="-122"/>
                    <a:cs typeface="Alibaba PuHuiTi" pitchFamily="18" charset="-122"/>
                  </a:rPr>
                  <a:t>，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Alibaba PuHuiTi" pitchFamily="18" charset="-122"/>
                    <a:cs typeface="Alibaba PuHuiTi" pitchFamily="18" charset="-122"/>
                  </a:rPr>
                  <a:t>损失函数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Alibaba PuHuiTi" pitchFamily="18" charset="-122"/>
                    <a:cs typeface="Alibaba PuHuiTi" pitchFamily="18" charset="-122"/>
                  </a:rPr>
                  <a:t>对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Alibaba PuHuiTi" pitchFamily="18" charset="-122"/>
                    <a:cs typeface="Alibaba PuHuiTi" pitchFamily="18" charset="-122"/>
                  </a:rPr>
                  <a:t>向量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zh-CN" altLang="en-US" sz="12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504D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θ</m:t>
                    </m:r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Alibaba PuHuiTi" pitchFamily="18" charset="-122"/>
                    <a:cs typeface="Alibaba PuHuiTi" pitchFamily="18" charset="-122"/>
                  </a:rPr>
                  <a:t>求导，如下：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mbria Math" panose="02040503050406030204" pitchFamily="18" charset="0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J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r>
                          <a:rPr kumimoji="0" lang="zh-CN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𝜽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</m:num>
                      <m:den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𝜕</m:t>
                        </m:r>
                        <m:r>
                          <a:rPr kumimoji="0" lang="zh-CN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𝜽</m:t>
                        </m:r>
                      </m:den>
                    </m:f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𝜕</m:t>
                        </m:r>
                        <m:f>
                          <m:fPr>
                            <m:ctrlPr>
                              <a:rPr kumimoji="0" lang="en-US" altLang="zh-CN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Pr>
                          <m:num>
                            <m:r>
                              <a:rPr kumimoji="0" lang="en-US" altLang="zh-CN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altLang="zh-CN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  <m:r>
                              <a:rPr kumimoji="0" lang="en-US" altLang="zh-CN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𝑖</m:t>
                            </m:r>
                            <m: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=</m:t>
                            </m:r>
                            <m: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kumimoji="0" lang="en-US" altLang="zh-CN" sz="1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333333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1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333333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0" lang="en-US" altLang="zh-CN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ℎ</m:t>
                                    </m:r>
                                  </m:e>
                                  <m:sub>
                                    <m:r>
                                      <a:rPr kumimoji="0" lang="zh-CN" altLang="en-US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𝜽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0" lang="en-US" altLang="zh-CN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kumimoji="0" lang="en-US" altLang="zh-CN" sz="1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>
                                                <a:lumMod val="85000"/>
                                                <a:lumOff val="15000"/>
                                              </a:prst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US" altLang="zh-CN" sz="1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>
                                                <a:lumMod val="85000"/>
                                                <a:lumOff val="15000"/>
                                              </a:prst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kumimoji="0" lang="en-US" altLang="zh-CN" sz="1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>
                                                    <a:lumMod val="85000"/>
                                                    <a:lumOff val="15000"/>
                                                  </a:prstClr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0" lang="en-US" altLang="zh-CN" sz="1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>
                                                    <a:lumMod val="85000"/>
                                                    <a:lumOff val="15000"/>
                                                  </a:prstClr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  <m: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kumimoji="0" lang="en-US" altLang="zh-CN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kumimoji="0" lang="en-US" altLang="zh-CN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kumimoji="0" lang="en-US" altLang="zh-CN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kumimoji="0" lang="en-US" altLang="zh-CN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kumimoji="0" lang="en-US" altLang="zh-CN" sz="1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333333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kumimoji="0" lang="en-US" altLang="zh-CN" sz="1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333333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𝜕</m:t>
                        </m:r>
                        <m:r>
                          <a:rPr kumimoji="0" lang="zh-CN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𝜽</m:t>
                        </m:r>
                      </m:den>
                    </m:f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num>
                      <m:den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𝑚</m:t>
                        </m:r>
                      </m:den>
                    </m:f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𝑖</m:t>
                        </m:r>
                        <m: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=</m:t>
                        </m:r>
                        <m: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sub>
                      <m:sup>
                        <m: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kumimoji="0" lang="en-US" altLang="zh-CN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1F497D">
                                    <a:lumMod val="60000"/>
                                    <a:lumOff val="4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pPr>
                          <m:e>
                            <m: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1F497D">
                                    <a:lumMod val="60000"/>
                                    <a:lumOff val="4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1F497D">
                                        <a:lumMod val="60000"/>
                                        <a:lumOff val="40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1F497D">
                                        <a:lumMod val="60000"/>
                                        <a:lumOff val="40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ℎ</m:t>
                                </m:r>
                              </m:e>
                              <m:sub>
                                <m:r>
                                  <a:rPr kumimoji="0" lang="zh-CN" altLang="en-US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1F497D">
                                        <a:lumMod val="60000"/>
                                        <a:lumOff val="40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1F497D">
                                        <a:lumMod val="60000"/>
                                        <a:lumOff val="40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0" lang="en-US" altLang="zh-CN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1F497D">
                                            <a:lumMod val="60000"/>
                                            <a:lumOff val="40000"/>
                                          </a:srgb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1F497D">
                                            <a:lumMod val="60000"/>
                                            <a:lumOff val="40000"/>
                                          </a:srgb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kumimoji="0" lang="en-US" altLang="zh-CN" sz="1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1F497D">
                                                <a:lumMod val="60000"/>
                                                <a:lumOff val="40000"/>
                                              </a:srgb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altLang="zh-CN" sz="1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1F497D">
                                                <a:lumMod val="60000"/>
                                                <a:lumOff val="40000"/>
                                              </a:srgb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kumimoji="0" lang="en-US" altLang="zh-CN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1F497D">
                                    <a:lumMod val="60000"/>
                                    <a:lumOff val="4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1F497D">
                                        <a:lumMod val="60000"/>
                                        <a:lumOff val="40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1F497D">
                                        <a:lumMod val="60000"/>
                                        <a:lumOff val="40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1F497D">
                                        <a:lumMod val="60000"/>
                                        <a:lumOff val="40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1F497D">
                                        <a:lumMod val="60000"/>
                                        <a:lumOff val="40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  <m: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1F497D">
                                        <a:lumMod val="60000"/>
                                        <a:lumOff val="40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1F497D">
                                    <a:lumMod val="60000"/>
                                    <a:lumOff val="4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)</m:t>
                            </m:r>
                          </m:e>
                          <m:sup>
                            <m:r>
                              <a:rPr kumimoji="0" lang="en-US" altLang="zh-CN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1F497D">
                                    <a:lumMod val="60000"/>
                                    <a:lumOff val="4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(</m:t>
                            </m:r>
                            <m: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1F497D">
                                    <a:lumMod val="60000"/>
                                    <a:lumOff val="4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  <m:r>
                              <a:rPr kumimoji="0" lang="en-US" altLang="zh-CN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1F497D">
                                    <a:lumMod val="60000"/>
                                    <a:lumOff val="4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−</m:t>
                            </m:r>
                            <m:r>
                              <a:rPr kumimoji="0" lang="en-US" altLang="zh-CN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1F497D">
                                    <a:lumMod val="60000"/>
                                    <a:lumOff val="4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1</m:t>
                            </m:r>
                            <m:r>
                              <a:rPr kumimoji="0" lang="en-US" altLang="zh-CN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1F497D">
                                    <a:lumMod val="60000"/>
                                    <a:lumOff val="4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)</m:t>
                            </m:r>
                          </m:sup>
                        </m:sSup>
                      </m:e>
                    </m:nary>
                    <m:sSubSup>
                      <m:sSubSupPr>
                        <m:ctrlPr>
                          <a:rPr kumimoji="0" lang="en-US" altLang="zh-CN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SupPr>
                      <m:e>
                        <m: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sSub>
                          <m:sSubPr>
                            <m:ctrlPr>
                              <a:rPr kumimoji="0" lang="en-US" altLang="zh-CN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ℎ</m:t>
                            </m:r>
                          </m:e>
                          <m:sub>
                            <m:r>
                              <a:rPr kumimoji="0" lang="zh-CN" altLang="en-US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kumimoji="0" lang="en-US" altLang="zh-CN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0504D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0504D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0" lang="en-US" altLang="zh-CN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504D">
                                            <a:lumMod val="75000"/>
                                          </a:srgb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zh-CN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504D">
                                            <a:lumMod val="75000"/>
                                          </a:srgb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sSup>
                          <m:sSupPr>
                            <m:ctrlPr>
                              <a:rPr kumimoji="0" lang="en-US" altLang="zh-CN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0504D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0504D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e>
                      <m:sub>
                        <m:r>
                          <a:rPr kumimoji="0" lang="zh-CN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𝜽</m:t>
                        </m:r>
                      </m:sub>
                      <m:sup>
                        <m:r>
                          <a:rPr kumimoji="0" lang="en-US" altLang="zh-CN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′</m:t>
                        </m:r>
                      </m:sup>
                    </m:sSubSup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num>
                      <m:den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𝑚</m:t>
                        </m:r>
                      </m:den>
                    </m:f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𝑖</m:t>
                        </m:r>
                        <m: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=</m:t>
                        </m:r>
                        <m: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sub>
                      <m:sup>
                        <m: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pPr>
                          <m:e>
                            <m: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ℎ</m:t>
                                </m:r>
                              </m:e>
                              <m:sub>
                                <m:r>
                                  <a:rPr kumimoji="0" lang="zh-CN" altLang="en-US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0" lang="en-US" altLang="zh-CN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kumimoji="0" lang="en-US" altLang="zh-CN" sz="1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>
                                                <a:lumMod val="85000"/>
                                                <a:lumOff val="15000"/>
                                              </a:prst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altLang="zh-CN" sz="1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>
                                                <a:lumMod val="85000"/>
                                                <a:lumOff val="15000"/>
                                              </a:prst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kumimoji="0" lang="en-US" altLang="zh-CN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  <m: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)</m:t>
                            </m:r>
                          </m:e>
                          <m:sup>
                            <m:r>
                              <a:rPr kumimoji="0" lang="zh-CN" altLang="en-US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 </m:t>
                            </m:r>
                          </m:sup>
                        </m:sSup>
                      </m:e>
                    </m:nary>
                    <m:f>
                      <m:fPr>
                        <m:ctrlPr>
                          <a:rPr kumimoji="0" lang="en-US" altLang="zh-CN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kumimoji="0" lang="en-US" altLang="zh-CN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𝜕</m:t>
                        </m:r>
                        <m:r>
                          <a:rPr kumimoji="0" lang="en-US" altLang="zh-CN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sSub>
                          <m:sSubPr>
                            <m:ctrlP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zh-CN" altLang="en-US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𝜽</m:t>
                            </m:r>
                          </m:e>
                          <m:sub>
                            <m:r>
                              <a:rPr kumimoji="0" lang="en-US" altLang="zh-CN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kumimoji="0" lang="zh-CN" alt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en-US" altLang="zh-CN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+</m:t>
                        </m:r>
                        <m:r>
                          <m:rPr>
                            <m:nor/>
                          </m:rPr>
                          <a:rPr kumimoji="0" lang="zh-CN" alt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sSub>
                          <m:sSubPr>
                            <m:ctrlP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zh-CN" altLang="en-US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𝜽</m:t>
                            </m:r>
                          </m:e>
                          <m:sub>
                            <m: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  <m: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zh-CN" altLang="en-US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𝜽</m:t>
                            </m:r>
                          </m:e>
                          <m:sub>
                            <m: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kumimoji="0" lang="zh-CN" alt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en-US" altLang="zh-CN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+ </m:t>
                        </m:r>
                        <m:sSub>
                          <m:sSubPr>
                            <m:ctrlP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zh-CN" altLang="en-US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𝜽</m:t>
                            </m:r>
                          </m:e>
                          <m:sub>
                            <m: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3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kumimoji="0" lang="zh-CN" alt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en-US" altLang="zh-CN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Alibaba PuHuiTi" pitchFamily="18" charset="-122"/>
                            <a:ea typeface="Alibaba PuHuiTi" pitchFamily="18" charset="-122"/>
                            <a:cs typeface="Alibaba PuHuiTi" pitchFamily="18" charset="-122"/>
                          </a:rPr>
                          <m:t>−…</m:t>
                        </m:r>
                        <m:r>
                          <a:rPr kumimoji="0" lang="en-US" altLang="zh-CN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</m:num>
                      <m:den>
                        <m:r>
                          <a:rPr kumimoji="0" lang="en-US" altLang="zh-CN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𝜕</m:t>
                        </m:r>
                        <m:r>
                          <a:rPr kumimoji="0" lang="en-US" altLang="zh-CN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sSub>
                          <m:sSubPr>
                            <m:ctrlP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zh-CN" altLang="en-US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𝜽</m:t>
                            </m:r>
                          </m:e>
                          <m:sub>
                            <m:r>
                              <a:rPr kumimoji="0" lang="en-US" altLang="zh-CN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,</m:t>
                        </m:r>
                        <m:r>
                          <m:rPr>
                            <m:nor/>
                          </m:rPr>
                          <a:rPr kumimoji="0" lang="zh-CN" altLang="en-US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sSub>
                          <m:sSubPr>
                            <m:ctrlP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zh-CN" altLang="en-US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𝜽</m:t>
                            </m:r>
                          </m:e>
                          <m:sub>
                            <m: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,</m:t>
                        </m:r>
                        <m:r>
                          <m:rPr>
                            <m:nor/>
                          </m:rPr>
                          <a:rPr kumimoji="0" lang="zh-CN" altLang="en-US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sSub>
                          <m:sSubPr>
                            <m:ctrlP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zh-CN" altLang="en-US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𝜽</m:t>
                            </m:r>
                          </m:e>
                          <m:sub>
                            <m:r>
                              <a:rPr kumimoji="0" lang="en-US" altLang="zh-CN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,</m:t>
                        </m:r>
                        <m:r>
                          <m:rPr>
                            <m:nor/>
                          </m:rPr>
                          <a:rPr kumimoji="0" lang="zh-CN" altLang="en-US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…</m:t>
                        </m:r>
                        <m:r>
                          <m:rPr>
                            <m:nor/>
                          </m:rPr>
                          <a:rPr kumimoji="0" lang="en-US" altLang="zh-CN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黑体" panose="02010609060101010101" pitchFamily="49" charset="-122"/>
                            <a:cs typeface="+mn-cs"/>
                          </a:rPr>
                          <m:t> </m:t>
                        </m:r>
                        <m:sSub>
                          <m:sSubPr>
                            <m:ctrlP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zh-CN" altLang="en-US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𝜽</m:t>
                            </m:r>
                          </m:e>
                          <m:sub>
                            <m:r>
                              <a:rPr kumimoji="0" lang="en-US" altLang="zh-CN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  <m:r>
                          <a:rPr kumimoji="0" lang="en-US" altLang="zh-CN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</m:den>
                    </m:f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num>
                      <m:den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𝑚</m:t>
                        </m:r>
                      </m:den>
                    </m:f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𝑖</m:t>
                        </m:r>
                        <m: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=</m:t>
                        </m:r>
                        <m: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sub>
                      <m:sup>
                        <m: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pPr>
                          <m:e>
                            <m: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ℎ</m:t>
                                </m:r>
                              </m:e>
                              <m:sub>
                                <m:r>
                                  <a:rPr kumimoji="0" lang="zh-CN" altLang="en-US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0" lang="en-US" altLang="zh-CN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kumimoji="0" lang="en-US" altLang="zh-CN" sz="1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>
                                                <a:lumMod val="85000"/>
                                                <a:lumOff val="15000"/>
                                              </a:prst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altLang="zh-CN" sz="1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>
                                                <a:lumMod val="85000"/>
                                                <a:lumOff val="15000"/>
                                              </a:prst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kumimoji="0" lang="en-US" altLang="zh-CN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  <m: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)</m:t>
                            </m:r>
                          </m:e>
                          <m:sup>
                            <m:r>
                              <a:rPr kumimoji="0" lang="zh-CN" altLang="en-US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 </m:t>
                            </m:r>
                          </m:sup>
                        </m:sSup>
                        <m:sSup>
                          <m:sSupPr>
                            <m:ctrlP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x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i</m:t>
                            </m:r>
                          </m:sup>
                        </m:sSup>
                      </m:e>
                    </m:nary>
                  </m:oMath>
                </a14:m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线性回归梯度下降法的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梯度向量表示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：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Calibri" panose="020F0502020204030204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J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r>
                          <a:rPr kumimoji="0" lang="zh-CN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𝜽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</m:num>
                      <m:den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𝜕</m:t>
                        </m:r>
                        <m:r>
                          <a:rPr kumimoji="0" lang="zh-CN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𝜽</m:t>
                        </m:r>
                      </m:den>
                    </m:f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Calibri" panose="020F0502020204030204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num>
                      <m:den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𝑚</m:t>
                        </m:r>
                      </m:den>
                    </m:f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𝑖</m:t>
                        </m:r>
                        <m: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=</m:t>
                        </m:r>
                        <m: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sub>
                      <m:sup>
                        <m: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pPr>
                          <m:e>
                            <m: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ℎ</m:t>
                                </m:r>
                              </m:e>
                              <m:sub>
                                <m:r>
                                  <a:rPr kumimoji="0" lang="zh-CN" altLang="en-US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0" lang="en-US" altLang="zh-CN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kumimoji="0" lang="en-US" altLang="zh-CN" sz="1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>
                                                <a:lumMod val="85000"/>
                                                <a:lumOff val="15000"/>
                                              </a:prst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altLang="zh-CN" sz="1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>
                                                <a:lumMod val="85000"/>
                                                <a:lumOff val="15000"/>
                                              </a:prst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kumimoji="0" lang="en-US" altLang="zh-CN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  <m: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)</m:t>
                            </m:r>
                          </m:e>
                          <m:sup>
                            <m:r>
                              <a:rPr kumimoji="0" lang="zh-CN" altLang="en-US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 </m:t>
                            </m:r>
                          </m:sup>
                        </m:sSup>
                        <m:sSup>
                          <m:sSupPr>
                            <m:ctrlP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x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i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 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#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i</m:t>
                        </m:r>
                      </m:sup>
                    </m:sSup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为第</a:t>
                </a:r>
                <a:r>
                  <a:rPr kumimoji="0" lang="en-US" altLang="zh-CN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i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个样本的向量表示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n-US" altLang="zh-CN" sz="1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504D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(</m:t>
                    </m:r>
                    <m:sSub>
                      <m:sSubPr>
                        <m:ctrlPr>
                          <a:rPr kumimoji="0" lang="en-US" altLang="zh-CN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</m:t>
                        </m:r>
                      </m:sub>
                    </m:sSub>
                    <m:r>
                      <m:rPr>
                        <m:nor/>
                      </m:rPr>
                      <a:rPr kumimoji="0" lang="en-US" altLang="zh-CN" sz="1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504D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,</m:t>
                    </m:r>
                    <m:r>
                      <m:rPr>
                        <m:nor/>
                      </m:rPr>
                      <a:rPr kumimoji="0" lang="zh-CN" altLang="en-US" sz="1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504D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  <m:sSub>
                      <m:sSubPr>
                        <m:ctrl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kumimoji="0" lang="en-US" altLang="zh-CN" sz="1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504D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,</m:t>
                    </m:r>
                    <m:r>
                      <m:rPr>
                        <m:nor/>
                      </m:rPr>
                      <a:rPr kumimoji="0" lang="zh-CN" altLang="en-US" sz="1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504D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  <m:sSub>
                      <m:sSubPr>
                        <m:ctrlPr>
                          <a:rPr kumimoji="0" lang="en-US" altLang="zh-CN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kumimoji="0" lang="en-US" altLang="zh-CN" sz="1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504D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,</m:t>
                    </m:r>
                    <m:r>
                      <m:rPr>
                        <m:nor/>
                      </m:rPr>
                      <a:rPr kumimoji="0" lang="zh-CN" altLang="en-US" sz="1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504D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  <m:r>
                      <m:rPr>
                        <m:nor/>
                      </m:rPr>
                      <a:rPr kumimoji="0" lang="en-US" altLang="zh-CN" sz="1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504D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…</m:t>
                    </m:r>
                    <m:r>
                      <m:rPr>
                        <m:nor/>
                      </m:rPr>
                      <a:rPr kumimoji="0" lang="en-US" altLang="zh-C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504D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/>
                        <a:ea typeface="黑体" panose="02010609060101010101" pitchFamily="49" charset="-122"/>
                        <a:cs typeface="+mn-cs"/>
                      </a:rPr>
                      <m:t> </m:t>
                    </m:r>
                    <m:sSub>
                      <m:sSubPr>
                        <m:ctrl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</m:t>
                        </m:r>
                      </m:sub>
                    </m:sSub>
                    <m:r>
                      <m:rPr>
                        <m:nor/>
                      </m:rPr>
                      <a:rPr kumimoji="0" lang="en-US" altLang="zh-CN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C0504D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)</m:t>
                    </m:r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825" y="1790065"/>
                <a:ext cx="11196320" cy="134874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885717" y="3184792"/>
                <a:ext cx="10620060" cy="1478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梯度下降法的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梯度向量表示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Alibaba PuHuiTi" pitchFamily="18" charset="-122"/>
                    <a:cs typeface="Alibaba PuHuiTi" pitchFamily="18" charset="-122"/>
                  </a:rPr>
                  <a:t>改写成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Alibaba PuHuiTi" pitchFamily="18" charset="-122"/>
                    <a:cs typeface="Alibaba PuHuiTi" pitchFamily="18" charset="-122"/>
                  </a:rPr>
                  <a:t>标量表示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Alibaba PuHuiTi" pitchFamily="18" charset="-122"/>
                    <a:cs typeface="Alibaba PuHuiTi" pitchFamily="18" charset="-122"/>
                  </a:rPr>
                  <a:t>：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mbria Math" panose="02040503050406030204" pitchFamily="18" charset="0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Calibri" panose="020F0502020204030204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Calibri" panose="020F0502020204030204"/>
                    <a:ea typeface="Alibaba PuHuiTi" pitchFamily="18" charset="-122"/>
                    <a:cs typeface="Alibaba PuHuiTi" pitchFamily="18" charset="-122"/>
                  </a:rPr>
                  <a:t>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J</m:t>
                        </m:r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sSub>
                          <m:sSubPr>
                            <m:ctrlP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zh-CN" altLang="en-US" sz="12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θ</m:t>
                            </m:r>
                          </m:e>
                          <m:sub>
                            <m:r>
                              <a:rPr kumimoji="0" lang="en-US" altLang="zh-CN" sz="12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kumimoji="0" lang="en-US" altLang="zh-CN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,</m:t>
                        </m:r>
                        <m:r>
                          <m:rPr>
                            <m:nor/>
                          </m:rPr>
                          <a:rPr kumimoji="0" lang="zh-CN" alt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sSub>
                          <m:sSubPr>
                            <m:ctrlP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zh-CN" altLang="en-US" sz="12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θ</m:t>
                            </m:r>
                          </m:e>
                          <m:sub>
                            <m:r>
                              <a:rPr kumimoji="0" lang="en-US" altLang="zh-CN" sz="12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kumimoji="0" lang="en-US" altLang="zh-CN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,</m:t>
                        </m:r>
                        <m:r>
                          <m:rPr>
                            <m:nor/>
                          </m:rPr>
                          <a:rPr kumimoji="0" lang="zh-CN" alt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sSub>
                          <m:sSubPr>
                            <m:ctrlP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zh-CN" altLang="en-US" sz="12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θ</m:t>
                            </m:r>
                          </m:e>
                          <m:sub>
                            <m:r>
                              <a:rPr kumimoji="0" lang="en-US" altLang="zh-CN" sz="12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kumimoji="0" lang="en-US" altLang="zh-CN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,</m:t>
                        </m:r>
                        <m:r>
                          <m:rPr>
                            <m:nor/>
                          </m:rPr>
                          <a:rPr kumimoji="0" lang="zh-CN" alt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en-US" altLang="zh-CN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…</m:t>
                        </m:r>
                        <m:r>
                          <m:rPr>
                            <m:nor/>
                          </m:rPr>
                          <a:rPr kumimoji="0" lang="en-US" altLang="zh-CN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黑体" panose="02010609060101010101" pitchFamily="49" charset="-122"/>
                            <a:cs typeface="+mn-cs"/>
                          </a:rPr>
                          <m:t> </m:t>
                        </m:r>
                        <m:sSub>
                          <m:sSubPr>
                            <m:ctrlP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zh-CN" altLang="en-US" sz="12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US" altLang="zh-CN" sz="12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d</m:t>
                            </m:r>
                          </m:sub>
                        </m:sSub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</m:num>
                      <m:den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altLang="zh-CN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zh-CN" altLang="en-US" sz="12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US" altLang="zh-CN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j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Calibri" panose="020F0502020204030204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num>
                      <m:den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𝑚</m:t>
                        </m:r>
                      </m:den>
                    </m:f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altLang="zh-CN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𝑖</m:t>
                        </m:r>
                        <m: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=</m:t>
                        </m:r>
                        <m: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sub>
                      <m:sup>
                        <m: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pPr>
                          <m:e>
                            <m: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ℎ</m:t>
                                </m:r>
                              </m:e>
                              <m:sub>
                                <m:r>
                                  <a:rPr kumimoji="0" lang="zh-CN" altLang="en-US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0" lang="en-US" altLang="zh-CN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kumimoji="0" lang="en-US" altLang="zh-CN" sz="1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>
                                                <a:lumMod val="85000"/>
                                                <a:lumOff val="15000"/>
                                              </a:prst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altLang="zh-CN" sz="1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>
                                                <a:lumMod val="85000"/>
                                                <a:lumOff val="15000"/>
                                              </a:prst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kumimoji="0" lang="en-US" altLang="zh-CN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  <m: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)</m:t>
                            </m:r>
                          </m:e>
                          <m:sup>
                            <m:r>
                              <a:rPr kumimoji="0" lang="zh-CN" altLang="en-US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 </m:t>
                            </m:r>
                          </m:sup>
                        </m:sSup>
                        <m:sSubSup>
                          <m:sSubSupPr>
                            <m:ctrlPr>
                              <a:rPr kumimoji="0" lang="en-US" altLang="zh-CN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j</m:t>
                            </m:r>
                          </m:sub>
                          <m:sup>
                            <m:r>
                              <a:rPr kumimoji="0" lang="en-US" altLang="zh-CN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(</m:t>
                            </m:r>
                            <m:r>
                              <a:rPr kumimoji="0" lang="en-US" altLang="zh-CN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𝑖</m:t>
                            </m:r>
                            <m:r>
                              <a:rPr kumimoji="0" lang="en-US" altLang="zh-CN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)</m:t>
                            </m:r>
                          </m:sup>
                        </m:sSubSup>
                      </m:e>
                    </m:nary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 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#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j</m:t>
                        </m:r>
                      </m:sub>
                      <m:sup>
                        <m: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𝑖</m:t>
                        </m:r>
                        <m: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</m:sup>
                    </m:sSubSup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第</a:t>
                </a:r>
                <a:r>
                  <a:rPr kumimoji="0" lang="en-US" altLang="zh-CN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i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个样本的第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j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个特征值，可看成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ij</m:t>
                        </m:r>
                      </m:sub>
                    </m:sSub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就是第</a:t>
                </a:r>
                <a:r>
                  <a:rPr kumimoji="0" lang="en-US" altLang="zh-CN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i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行第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j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列的数据值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     有了每个分量的梯度，带入标量梯度下降公式计算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zh-CN" altLang="en-US" sz="12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j</m:t>
                        </m:r>
                      </m:sub>
                    </m:sSub>
                    <m:r>
                      <a:rPr kumimoji="0" lang="en-US" altLang="zh-CN" sz="12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504D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:</m:t>
                    </m:r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zh-CN" altLang="en-US" sz="12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j</m:t>
                        </m:r>
                      </m:sub>
                    </m:sSub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-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𝜶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num>
                      <m:den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𝑚</m:t>
                        </m:r>
                      </m:den>
                    </m:f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𝑖</m:t>
                        </m:r>
                        <m: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=</m:t>
                        </m:r>
                        <m: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sub>
                      <m:sup>
                        <m: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𝑚</m:t>
                        </m:r>
                      </m:sup>
                      <m:e>
                        <m:r>
                          <a:rPr kumimoji="0" lang="en-US" altLang="zh-CN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sSup>
                          <m:sSupPr>
                            <m:ctrlP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0" lang="en-US" altLang="zh-CN" sz="1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C0504D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altLang="zh-CN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504D">
                                            <a:lumMod val="75000"/>
                                          </a:srgb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504D">
                                            <a:lumMod val="75000"/>
                                          </a:srgb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ℎ</m:t>
                                    </m:r>
                                  </m:e>
                                  <m:sub>
                                    <m:r>
                                      <a:rPr kumimoji="0" lang="zh-CN" altLang="en-US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504D">
                                            <a:lumMod val="75000"/>
                                          </a:srgb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𝜽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0" lang="en-US" altLang="zh-CN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504D">
                                            <a:lumMod val="75000"/>
                                          </a:srgb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kumimoji="0" lang="en-US" altLang="zh-CN" sz="1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504D">
                                                <a:lumMod val="75000"/>
                                              </a:srgb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US" altLang="zh-CN" sz="1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504D">
                                                <a:lumMod val="75000"/>
                                              </a:srgb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kumimoji="0" lang="en-US" altLang="zh-CN" sz="1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504D">
                                                    <a:lumMod val="75000"/>
                                                  </a:srgbClr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0" lang="en-US" altLang="zh-CN" sz="1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504D">
                                                    <a:lumMod val="75000"/>
                                                  </a:srgbClr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  <m: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0504D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kumimoji="0" lang="en-US" altLang="zh-CN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504D">
                                            <a:lumMod val="75000"/>
                                          </a:srgb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504D">
                                            <a:lumMod val="75000"/>
                                          </a:srgb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kumimoji="0" lang="en-US" altLang="zh-CN" sz="1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504D">
                                                <a:lumMod val="75000"/>
                                              </a:srgb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altLang="zh-CN" sz="1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504D">
                                                <a:lumMod val="75000"/>
                                              </a:srgb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kumimoji="0" lang="zh-CN" altLang="en-US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 </m:t>
                            </m:r>
                          </m:sup>
                        </m:sSup>
                        <m:sSubSup>
                          <m:sSubSupPr>
                            <m:ctrlP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j</m:t>
                            </m:r>
                          </m:sub>
                          <m:sup>
                            <m:d>
                              <m:dPr>
                                <m:ctrlPr>
                                  <a:rPr kumimoji="0" lang="en-US" altLang="zh-CN" sz="1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C0504D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zh-CN" sz="1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C0504D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r>
                          <a:rPr kumimoji="0" lang="en-US" altLang="zh-CN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</m:e>
                    </m:nary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 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#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8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个样本</a:t>
                </a:r>
                <a:r>
                  <a:rPr lang="zh-CN" altLang="en-US" sz="1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分别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在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3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个特征值分量上产生偏导数，计算每个分量的平均偏导数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717" y="3184792"/>
                <a:ext cx="10620060" cy="1478162"/>
              </a:xfrm>
              <a:prstGeom prst="rect">
                <a:avLst/>
              </a:prstGeom>
              <a:blipFill rotWithShape="1">
                <a:blip r:embed="rId2"/>
                <a:stretch>
                  <a:fillRect l="-5" t="-18" r="2" b="-31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6357432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梯度下降法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案例银行信贷 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7" name="文本占位符 2"/>
          <p:cNvSpPr txBox="1"/>
          <p:nvPr/>
        </p:nvSpPr>
        <p:spPr>
          <a:xfrm>
            <a:off x="885717" y="1311007"/>
            <a:ext cx="4814043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GB" sz="14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7243149" y="981469"/>
          <a:ext cx="4625341" cy="26885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007"/>
                <a:gridCol w="580662"/>
                <a:gridCol w="698890"/>
                <a:gridCol w="899160"/>
                <a:gridCol w="701040"/>
                <a:gridCol w="1211582"/>
              </a:tblGrid>
              <a:tr h="486749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2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贷款</a:t>
                      </a:r>
                      <a:endParaRPr lang="en-US" altLang="zh-CN" sz="12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2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编号</a:t>
                      </a:r>
                      <a:endParaRPr lang="zh-CN" altLang="en-US" sz="12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2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姓名</a:t>
                      </a:r>
                      <a:endParaRPr lang="en-US" altLang="zh-CN" sz="12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2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每月</a:t>
                      </a:r>
                      <a:endParaRPr lang="en-US" altLang="zh-CN" sz="12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2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工资</a:t>
                      </a:r>
                      <a:endParaRPr lang="en-US" altLang="zh-CN" sz="12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2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存款</a:t>
                      </a:r>
                      <a:endParaRPr lang="en-US" altLang="zh-CN" sz="12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2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余额</a:t>
                      </a:r>
                      <a:endParaRPr lang="en-US" altLang="zh-CN" sz="12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2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房产</a:t>
                      </a:r>
                      <a:endParaRPr lang="en-US" altLang="zh-CN" sz="12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2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面积</a:t>
                      </a:r>
                      <a:endParaRPr lang="en-US" altLang="zh-CN" sz="12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2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授信</a:t>
                      </a:r>
                      <a:endParaRPr lang="en-US" altLang="zh-CN" sz="12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2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额度</a:t>
                      </a:r>
                      <a:r>
                        <a:rPr lang="en-US" altLang="zh-CN" sz="12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(</a:t>
                      </a:r>
                      <a:r>
                        <a:rPr lang="zh-CN" altLang="en-US" sz="12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元</a:t>
                      </a:r>
                      <a:r>
                        <a:rPr lang="en-US" altLang="zh-CN" sz="12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)</a:t>
                      </a:r>
                      <a:endParaRPr lang="en-US" altLang="zh-CN" sz="12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27523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endParaRPr lang="zh-CN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张一</a:t>
                      </a:r>
                      <a:endParaRPr lang="zh-CN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6000</a:t>
                      </a:r>
                      <a:endParaRPr lang="zh-CN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12000</a:t>
                      </a:r>
                      <a:endParaRPr lang="zh-CN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55</a:t>
                      </a:r>
                      <a:endParaRPr lang="zh-CN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30000</a:t>
                      </a:r>
                      <a:endParaRPr lang="zh-CN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52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</a:t>
                      </a:r>
                      <a:endParaRPr lang="zh-CN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张二</a:t>
                      </a:r>
                      <a:endParaRPr lang="zh-CN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8000</a:t>
                      </a:r>
                      <a:endParaRPr lang="zh-CN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10000</a:t>
                      </a:r>
                      <a:endParaRPr lang="zh-CN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65</a:t>
                      </a:r>
                      <a:endParaRPr lang="zh-CN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45300</a:t>
                      </a:r>
                      <a:endParaRPr lang="zh-CN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52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3</a:t>
                      </a:r>
                      <a:endParaRPr lang="zh-CN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张三</a:t>
                      </a:r>
                      <a:endParaRPr lang="zh-CN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7500</a:t>
                      </a:r>
                      <a:endParaRPr lang="zh-CN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16000</a:t>
                      </a:r>
                      <a:endParaRPr lang="zh-CN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60</a:t>
                      </a:r>
                      <a:endParaRPr lang="zh-CN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46000</a:t>
                      </a:r>
                      <a:endParaRPr lang="zh-CN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52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4</a:t>
                      </a:r>
                      <a:endParaRPr lang="zh-CN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赵六</a:t>
                      </a:r>
                      <a:endParaRPr lang="zh-CN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sym typeface="+mn-ea"/>
                        </a:rPr>
                        <a:t>10000</a:t>
                      </a:r>
                      <a:endParaRPr lang="zh-CN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sym typeface="+mn-ea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15000</a:t>
                      </a:r>
                      <a:endParaRPr lang="en-US" altLang="zh-CN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75</a:t>
                      </a:r>
                      <a:endParaRPr lang="en-US" altLang="zh-CN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55500</a:t>
                      </a:r>
                      <a:endParaRPr lang="en-US" altLang="zh-CN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52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5</a:t>
                      </a:r>
                      <a:endParaRPr lang="zh-CN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钱七</a:t>
                      </a:r>
                      <a:endParaRPr lang="zh-CN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sym typeface="+mn-ea"/>
                        </a:rPr>
                        <a:t>9000</a:t>
                      </a:r>
                      <a:endParaRPr lang="zh-CN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sym typeface="+mn-ea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21000</a:t>
                      </a:r>
                      <a:endParaRPr lang="en-US" altLang="zh-CN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70</a:t>
                      </a:r>
                      <a:endParaRPr lang="en-US" altLang="zh-CN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58000</a:t>
                      </a:r>
                      <a:endParaRPr lang="en-US" altLang="zh-CN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52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6</a:t>
                      </a:r>
                      <a:endParaRPr lang="zh-CN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孙八</a:t>
                      </a:r>
                      <a:endParaRPr lang="zh-CN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sym typeface="+mn-ea"/>
                        </a:rPr>
                        <a:t>12000</a:t>
                      </a:r>
                      <a:endParaRPr lang="zh-CN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sym typeface="+mn-ea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19000</a:t>
                      </a:r>
                      <a:endParaRPr lang="en-US" altLang="zh-CN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85</a:t>
                      </a:r>
                      <a:endParaRPr lang="en-US" altLang="zh-CN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75400</a:t>
                      </a:r>
                      <a:endParaRPr lang="en-US" altLang="zh-CN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52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7</a:t>
                      </a:r>
                      <a:endParaRPr lang="zh-CN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周九</a:t>
                      </a:r>
                      <a:endParaRPr lang="zh-CN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sym typeface="+mn-ea"/>
                        </a:rPr>
                        <a:t>11000</a:t>
                      </a:r>
                      <a:endParaRPr lang="zh-CN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sym typeface="+mn-ea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26000</a:t>
                      </a:r>
                      <a:endParaRPr lang="en-US" altLang="zh-CN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90</a:t>
                      </a:r>
                      <a:endParaRPr lang="en-US" altLang="zh-CN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81000</a:t>
                      </a:r>
                      <a:endParaRPr lang="en-US" altLang="zh-CN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52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8</a:t>
                      </a:r>
                      <a:endParaRPr lang="zh-CN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吴十</a:t>
                      </a:r>
                      <a:endParaRPr lang="zh-CN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sym typeface="+mn-ea"/>
                        </a:rPr>
                        <a:t>13000</a:t>
                      </a:r>
                      <a:endParaRPr lang="zh-CN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sym typeface="+mn-ea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32000</a:t>
                      </a:r>
                      <a:endParaRPr lang="en-US" altLang="zh-CN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80</a:t>
                      </a:r>
                      <a:endParaRPr lang="en-US" altLang="zh-CN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76800</a:t>
                      </a:r>
                      <a:endParaRPr lang="en-US" altLang="zh-CN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885717" y="1682167"/>
                <a:ext cx="5736750" cy="512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根据标量梯度下降来计算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zh-CN" altLang="en-US" sz="1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j</m:t>
                        </m:r>
                      </m:sub>
                    </m:sSub>
                    <m:r>
                      <a:rPr kumimoji="0" lang="en-US" altLang="zh-CN" sz="1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504D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:</m:t>
                    </m:r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zh-CN" altLang="en-US" sz="1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j</m:t>
                        </m:r>
                      </m:sub>
                    </m:sSub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-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𝜶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num>
                      <m:den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𝑚</m:t>
                        </m:r>
                      </m:den>
                    </m:f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𝑖</m:t>
                        </m:r>
                        <m: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=</m:t>
                        </m:r>
                        <m: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sub>
                      <m:sup>
                        <m: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𝑚</m:t>
                        </m:r>
                      </m:sup>
                      <m:e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sSup>
                          <m:sSupPr>
                            <m:ctrlPr>
                              <a:rPr kumimoji="0" lang="en-US" altLang="zh-CN" sz="1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0" lang="en-US" altLang="zh-CN" sz="1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C0504D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altLang="zh-CN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504D">
                                            <a:lumMod val="75000"/>
                                          </a:srgb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504D">
                                            <a:lumMod val="75000"/>
                                          </a:srgb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ℎ</m:t>
                                    </m:r>
                                  </m:e>
                                  <m:sub>
                                    <m:r>
                                      <a:rPr kumimoji="0" lang="zh-CN" altLang="en-US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504D">
                                            <a:lumMod val="75000"/>
                                          </a:srgb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𝜽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0" lang="en-US" altLang="zh-CN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504D">
                                            <a:lumMod val="75000"/>
                                          </a:srgb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kumimoji="0" lang="en-US" altLang="zh-CN" sz="1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504D">
                                                <a:lumMod val="75000"/>
                                              </a:srgb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US" altLang="zh-CN" sz="1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504D">
                                                <a:lumMod val="75000"/>
                                              </a:srgb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kumimoji="0" lang="en-US" altLang="zh-CN" sz="14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504D">
                                                    <a:lumMod val="75000"/>
                                                  </a:srgbClr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0" lang="en-US" altLang="zh-CN" sz="14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504D">
                                                    <a:lumMod val="75000"/>
                                                  </a:srgbClr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  <m:r>
                                  <a:rPr kumimoji="0" lang="en-US" altLang="zh-CN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0504D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kumimoji="0" lang="en-US" altLang="zh-CN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504D">
                                            <a:lumMod val="75000"/>
                                          </a:srgb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504D">
                                            <a:lumMod val="75000"/>
                                          </a:srgb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kumimoji="0" lang="en-US" altLang="zh-CN" sz="1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504D">
                                                <a:lumMod val="75000"/>
                                              </a:srgb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altLang="zh-CN" sz="1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504D">
                                                <a:lumMod val="75000"/>
                                              </a:srgb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kumimoji="0" lang="zh-CN" altLang="en-US" sz="1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 </m:t>
                            </m:r>
                          </m:sup>
                        </m:sSup>
                        <m:sSubSup>
                          <m:sSubSupPr>
                            <m:ctrlPr>
                              <a:rPr kumimoji="0" lang="en-US" altLang="zh-CN" sz="1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kumimoji="0" lang="en-US" altLang="zh-CN" sz="1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US" altLang="zh-CN" sz="1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j</m:t>
                            </m:r>
                          </m:sub>
                          <m:sup>
                            <m:d>
                              <m:dPr>
                                <m:ctrlPr>
                                  <a:rPr kumimoji="0" lang="en-US" altLang="zh-CN" sz="1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C0504D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zh-CN" sz="1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C0504D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</m:e>
                    </m:nary>
                  </m:oMath>
                </a14:m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717" y="1682167"/>
                <a:ext cx="5736750" cy="512191"/>
              </a:xfrm>
              <a:prstGeom prst="rect">
                <a:avLst/>
              </a:prstGeom>
              <a:blipFill rotWithShape="1">
                <a:blip r:embed="rId2"/>
                <a:stretch>
                  <a:fillRect l="-9" t="-10" r="1" b="-93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1015671" y="2519356"/>
                <a:ext cx="6227478" cy="738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线性回归式为：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黑体" panose="02010609060101010101" pitchFamily="49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ℎ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kumimoji="0" lang="zh-CN" alt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𝜽</m:t>
                        </m:r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sub>
                    </m:sSub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𝜽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+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𝜽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CN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𝜽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𝜽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𝜽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+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𝜽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𝜽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𝜽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假设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𝜽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𝜽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𝜽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𝜽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1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，学习率𝜶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0.001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zh-CN" altLang="en-US" sz="1400" b="0" i="0" u="none" strike="noStrike" kern="1200" cap="none" spc="0" normalizeH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=1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。计算如下： 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71" y="2519356"/>
                <a:ext cx="6227478" cy="738215"/>
              </a:xfrm>
              <a:prstGeom prst="rect">
                <a:avLst/>
              </a:prstGeom>
              <a:blipFill rotWithShape="1">
                <a:blip r:embed="rId3"/>
                <a:stretch>
                  <a:fillRect l="-5" t="-42" r="5" b="-38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1015671" y="3877559"/>
                <a:ext cx="9681878" cy="2410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8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个样本会在各个分量上产生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8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个梯度。先在偏置分量上计算平均梯度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张一 样本：在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偏置分量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上产生的梯度</a:t>
                </a:r>
                <a14:m>
                  <m:oMath xmlns:m="http://schemas.openxmlformats.org/officeDocument/2006/math">
                    <m:r>
                      <a:rPr kumimoji="0" lang="en-US" altLang="zh-CN" sz="1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(</m:t>
                    </m:r>
                    <m:sSup>
                      <m:sSupPr>
                        <m:ctrl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ℎ</m:t>
                                </m:r>
                              </m:e>
                              <m:sub>
                                <m:r>
                                  <a:rPr kumimoji="0" lang="zh-CN" altLang="en-US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0" lang="en-US" altLang="zh-CN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kumimoji="0" lang="en-US" altLang="zh-CN" sz="1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>
                                                <a:lumMod val="85000"/>
                                                <a:lumOff val="15000"/>
                                              </a:prst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>
                                                <a:lumMod val="85000"/>
                                                <a:lumOff val="15000"/>
                                              </a:prst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kumimoji="0" lang="en-US" altLang="zh-CN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0" lang="en-US" altLang="zh-CN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  <m:sup>
                        <m:r>
                          <a:rPr kumimoji="0" lang="zh-CN" altLang="en-US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</m:sup>
                    </m:sSup>
                    <m:sSubSup>
                      <m:sSubSupPr>
                        <m:ctrl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x</m:t>
                        </m:r>
                      </m:e>
                      <m:sub>
                        <m:r>
                          <a:rPr kumimoji="0" lang="en-US" altLang="zh-CN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0</m:t>
                        </m:r>
                      </m:sub>
                      <m:sup>
                        <m:d>
                          <m:dPr>
                            <m:ctrlP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dPr>
                          <m:e>
                            <m:r>
                              <a:rPr kumimoji="0" lang="en-US" altLang="zh-CN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1</m:t>
                            </m:r>
                          </m:e>
                        </m:d>
                      </m:sup>
                    </m:sSubSup>
                  </m:oMath>
                </a14:m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(1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+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1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*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6000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+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1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*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12000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+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1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*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55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-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30000)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*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1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-11944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第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2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个样本，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在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偏置分量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上产生的梯度 </a:t>
                </a:r>
                <a14:m>
                  <m:oMath xmlns:m="http://schemas.openxmlformats.org/officeDocument/2006/math">
                    <m:r>
                      <a:rPr kumimoji="0" lang="en-US" altLang="zh-CN" sz="1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(</m:t>
                    </m:r>
                    <m:sSup>
                      <m:sSupPr>
                        <m:ctrl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ℎ</m:t>
                                </m:r>
                              </m:e>
                              <m:sub>
                                <m:r>
                                  <a:rPr kumimoji="0" lang="zh-CN" altLang="en-US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0" lang="en-US" altLang="zh-CN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kumimoji="0" lang="en-US" altLang="zh-CN" sz="1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>
                                                <a:lumMod val="85000"/>
                                                <a:lumOff val="15000"/>
                                              </a:prst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>
                                                <a:lumMod val="85000"/>
                                                <a:lumOff val="15000"/>
                                              </a:prst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kumimoji="0" lang="en-US" altLang="zh-CN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0" lang="en-US" altLang="zh-CN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  <m:sup>
                        <m:r>
                          <a:rPr kumimoji="0" lang="zh-CN" altLang="en-US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</m:sup>
                    </m:sSup>
                    <m:sSubSup>
                      <m:sSubSupPr>
                        <m:ctrl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x</m:t>
                        </m:r>
                      </m:e>
                      <m:sub>
                        <m:r>
                          <a:rPr kumimoji="0" lang="en-US" altLang="zh-CN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0</m:t>
                        </m:r>
                      </m:sub>
                      <m:sup>
                        <m:d>
                          <m:dPr>
                            <m:ctrlP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dPr>
                          <m:e>
                            <m:r>
                              <a:rPr kumimoji="0" lang="en-US" altLang="zh-CN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</m:e>
                        </m:d>
                      </m:sup>
                    </m:sSubSup>
                  </m:oMath>
                </a14:m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(1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+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1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*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8000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+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1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*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10000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+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1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*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65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-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45300)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*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1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-27234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第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3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个样本，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在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偏置分量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上产生的梯度 </a:t>
                </a:r>
                <a14:m>
                  <m:oMath xmlns:m="http://schemas.openxmlformats.org/officeDocument/2006/math">
                    <m:r>
                      <a:rPr kumimoji="0" lang="en-US" altLang="zh-CN" sz="1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(</m:t>
                    </m:r>
                    <m:sSup>
                      <m:sSupPr>
                        <m:ctrl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ℎ</m:t>
                                </m:r>
                              </m:e>
                              <m:sub>
                                <m:r>
                                  <a:rPr kumimoji="0" lang="zh-CN" altLang="en-US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0" lang="en-US" altLang="zh-CN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kumimoji="0" lang="en-US" altLang="zh-CN" sz="1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>
                                                <a:lumMod val="85000"/>
                                                <a:lumOff val="15000"/>
                                              </a:prst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>
                                                <a:lumMod val="85000"/>
                                                <a:lumOff val="15000"/>
                                              </a:prst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kumimoji="0" lang="en-US" altLang="zh-CN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0" lang="en-US" altLang="zh-CN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  <m:sup>
                        <m:r>
                          <a:rPr kumimoji="0" lang="zh-CN" altLang="en-US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</m:sup>
                    </m:sSup>
                    <m:sSubSup>
                      <m:sSubSupPr>
                        <m:ctrl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x</m:t>
                        </m:r>
                      </m:e>
                      <m:sub>
                        <m:r>
                          <a:rPr kumimoji="0" lang="en-US" altLang="zh-CN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0</m:t>
                        </m:r>
                      </m:sub>
                      <m:sup>
                        <m:d>
                          <m:dPr>
                            <m:ctrlP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dPr>
                          <m:e>
                            <m:r>
                              <a:rPr kumimoji="0" lang="en-US" altLang="zh-CN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3</m:t>
                            </m:r>
                          </m:e>
                        </m:d>
                      </m:sup>
                    </m:sSubSup>
                  </m:oMath>
                </a14:m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(1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+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1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*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7500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+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1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*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16000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+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1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*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60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-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46000)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*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1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-22439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第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4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个样本，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在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偏置分量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上产生的梯度 </a:t>
                </a:r>
                <a14:m>
                  <m:oMath xmlns:m="http://schemas.openxmlformats.org/officeDocument/2006/math">
                    <m:r>
                      <a:rPr kumimoji="0" lang="en-US" altLang="zh-CN" sz="1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(</m:t>
                    </m:r>
                    <m:sSup>
                      <m:sSupPr>
                        <m:ctrl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ℎ</m:t>
                                </m:r>
                              </m:e>
                              <m:sub>
                                <m:r>
                                  <a:rPr kumimoji="0" lang="zh-CN" altLang="en-US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0" lang="en-US" altLang="zh-CN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kumimoji="0" lang="en-US" altLang="zh-CN" sz="1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>
                                                <a:lumMod val="85000"/>
                                                <a:lumOff val="15000"/>
                                              </a:prst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>
                                                <a:lumMod val="85000"/>
                                                <a:lumOff val="15000"/>
                                              </a:prst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4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kumimoji="0" lang="en-US" altLang="zh-CN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0" lang="en-US" altLang="zh-CN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4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  <m:sup>
                        <m:r>
                          <a:rPr kumimoji="0" lang="zh-CN" altLang="en-US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</m:sup>
                    </m:sSup>
                    <m:sSubSup>
                      <m:sSubSupPr>
                        <m:ctrl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x</m:t>
                        </m:r>
                      </m:e>
                      <m:sub>
                        <m:r>
                          <a:rPr kumimoji="0" lang="en-US" altLang="zh-CN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0</m:t>
                        </m:r>
                      </m:sub>
                      <m:sup>
                        <m:d>
                          <m:dPr>
                            <m:ctrlP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dPr>
                          <m:e>
                            <m:r>
                              <a:rPr kumimoji="0" lang="en-US" altLang="zh-CN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4</m:t>
                            </m:r>
                          </m:e>
                        </m:d>
                      </m:sup>
                    </m:sSubSup>
                  </m:oMath>
                </a14:m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-30424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，第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5/6/7/8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计算数据 ：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-27929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、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-44314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、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-43909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、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-31719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𝜽</m:t>
                        </m:r>
                      </m:e>
                      <m:sub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的梯度为：𝛻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𝜽</m:t>
                        </m:r>
                      </m:e>
                      <m:sub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num>
                      <m:den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𝑚</m:t>
                        </m:r>
                      </m:den>
                    </m:f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𝑖</m:t>
                        </m:r>
                        <m: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=</m:t>
                        </m:r>
                        <m: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sub>
                      <m:sup>
                        <m: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𝑚</m:t>
                        </m:r>
                      </m:sup>
                      <m:e>
                        <m: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sSup>
                          <m:sSupPr>
                            <m:ctrlP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0" lang="en-US" altLang="zh-CN" sz="1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C0504D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altLang="zh-CN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504D">
                                            <a:lumMod val="75000"/>
                                          </a:srgb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504D">
                                            <a:lumMod val="75000"/>
                                          </a:srgb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ℎ</m:t>
                                    </m:r>
                                  </m:e>
                                  <m:sub>
                                    <m:r>
                                      <a:rPr kumimoji="0" lang="zh-CN" altLang="en-US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504D">
                                            <a:lumMod val="75000"/>
                                          </a:srgb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𝜽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0" lang="en-US" altLang="zh-CN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504D">
                                            <a:lumMod val="75000"/>
                                          </a:srgb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kumimoji="0" lang="en-US" altLang="zh-CN" sz="1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504D">
                                                <a:lumMod val="75000"/>
                                              </a:srgb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US" altLang="zh-CN" sz="1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504D">
                                                <a:lumMod val="75000"/>
                                              </a:srgb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kumimoji="0" lang="en-US" altLang="zh-CN" sz="1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504D">
                                                    <a:lumMod val="75000"/>
                                                  </a:srgbClr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0" lang="en-US" altLang="zh-CN" sz="1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504D">
                                                    <a:lumMod val="75000"/>
                                                  </a:srgbClr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  <m: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0504D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kumimoji="0" lang="en-US" altLang="zh-CN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504D">
                                            <a:lumMod val="75000"/>
                                          </a:srgb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504D">
                                            <a:lumMod val="75000"/>
                                          </a:srgb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kumimoji="0" lang="en-US" altLang="zh-CN" sz="1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504D">
                                                <a:lumMod val="75000"/>
                                              </a:srgb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altLang="zh-CN" sz="1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504D">
                                                <a:lumMod val="75000"/>
                                              </a:srgb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kumimoji="0" lang="zh-CN" altLang="en-US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 </m:t>
                            </m:r>
                          </m:sup>
                        </m:sSup>
                        <m:sSubSup>
                          <m:sSubSupPr>
                            <m:ctrlP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x</m:t>
                            </m:r>
                          </m:e>
                          <m:sub>
                            <m:r>
                              <a:rPr kumimoji="0" lang="en-US" altLang="zh-CN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0</m:t>
                            </m:r>
                          </m:sub>
                          <m:sup>
                            <m:d>
                              <m:dPr>
                                <m:ctrlPr>
                                  <a:rPr kumimoji="0" lang="en-US" altLang="zh-CN" sz="1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C0504D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zh-CN" sz="1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C0504D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</m:e>
                    </m:nary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-29989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再更新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𝜽</m:t>
                        </m:r>
                      </m:e>
                      <m:sub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的梯度为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𝜽</m:t>
                        </m:r>
                      </m:e>
                      <m:sub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𝜽</m:t>
                        </m:r>
                      </m:e>
                      <m:sub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-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𝜶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𝜽</m:t>
                        </m:r>
                      </m:e>
                      <m:sub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1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-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（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0.001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*</a:t>
                </a:r>
                <a:r>
                  <a:rPr lang="en-US" altLang="zh-CN" sz="1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(-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29989</a:t>
                </a:r>
                <a:r>
                  <a:rPr lang="en-US" altLang="zh-CN" sz="1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</a:t>
                </a:r>
                <a:r>
                  <a:rPr lang="en-US" altLang="zh-CN" sz="1200" noProof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30.989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71" y="3877559"/>
                <a:ext cx="9681878" cy="2410596"/>
              </a:xfrm>
              <a:prstGeom prst="rect">
                <a:avLst/>
              </a:prstGeom>
              <a:blipFill rotWithShape="1">
                <a:blip r:embed="rId4"/>
                <a:stretch>
                  <a:fillRect l="-3" t="-10" r="4" b="-26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6357432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梯度下降法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案例银行信贷 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7" name="文本占位符 2"/>
          <p:cNvSpPr txBox="1"/>
          <p:nvPr/>
        </p:nvSpPr>
        <p:spPr>
          <a:xfrm>
            <a:off x="885717" y="1311007"/>
            <a:ext cx="4814043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案例：梯度下降法计算每个样本产生的梯度 </a:t>
            </a:r>
            <a:endParaRPr kumimoji="0" lang="zh-CN" altLang="en-GB" sz="14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885717" y="1810585"/>
                <a:ext cx="6998444" cy="31835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计算在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每月工资上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产生的梯度，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𝜽</m:t>
                        </m:r>
                      </m:e>
                      <m:sub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的梯度为：𝛻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𝜽</m:t>
                        </m:r>
                      </m:e>
                      <m:sub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num>
                      <m:den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𝑚</m:t>
                        </m:r>
                      </m:den>
                    </m:f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𝑖</m:t>
                        </m:r>
                        <m: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=</m:t>
                        </m:r>
                        <m: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sub>
                      <m:sup>
                        <m: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𝑚</m:t>
                        </m:r>
                      </m:sup>
                      <m:e>
                        <m: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sSup>
                          <m:sSupPr>
                            <m:ctrlP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0" lang="en-US" altLang="zh-CN" sz="1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C0504D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altLang="zh-CN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504D">
                                            <a:lumMod val="75000"/>
                                          </a:srgb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504D">
                                            <a:lumMod val="75000"/>
                                          </a:srgb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ℎ</m:t>
                                    </m:r>
                                  </m:e>
                                  <m:sub>
                                    <m:r>
                                      <a:rPr kumimoji="0" lang="zh-CN" altLang="en-US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504D">
                                            <a:lumMod val="75000"/>
                                          </a:srgb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𝜽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0" lang="en-US" altLang="zh-CN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504D">
                                            <a:lumMod val="75000"/>
                                          </a:srgb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kumimoji="0" lang="en-US" altLang="zh-CN" sz="1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504D">
                                                <a:lumMod val="75000"/>
                                              </a:srgb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US" altLang="zh-CN" sz="1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504D">
                                                <a:lumMod val="75000"/>
                                              </a:srgb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kumimoji="0" lang="en-US" altLang="zh-CN" sz="1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504D">
                                                    <a:lumMod val="75000"/>
                                                  </a:srgbClr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0" lang="en-US" altLang="zh-CN" sz="1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504D">
                                                    <a:lumMod val="75000"/>
                                                  </a:srgbClr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  <m: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0504D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kumimoji="0" lang="en-US" altLang="zh-CN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504D">
                                            <a:lumMod val="75000"/>
                                          </a:srgb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504D">
                                            <a:lumMod val="75000"/>
                                          </a:srgb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kumimoji="0" lang="en-US" altLang="zh-CN" sz="1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504D">
                                                <a:lumMod val="75000"/>
                                              </a:srgb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altLang="zh-CN" sz="1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504D">
                                                <a:lumMod val="75000"/>
                                              </a:srgb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kumimoji="0" lang="zh-CN" altLang="en-US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 </m:t>
                            </m:r>
                          </m:sup>
                        </m:sSup>
                        <m:sSubSup>
                          <m:sSubSupPr>
                            <m:ctrlP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x</m:t>
                            </m:r>
                          </m:e>
                          <m:sub>
                            <m:r>
                              <a:rPr kumimoji="0" lang="en-US" altLang="zh-CN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kumimoji="0" lang="en-US" altLang="zh-CN" sz="1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C0504D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zh-CN" sz="1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C0504D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</m:e>
                    </m:nary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-305067937.5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计算在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存款余额上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产生的梯度，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黑体" panose="02010609060101010101" pitchFamily="49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𝜽</m:t>
                        </m:r>
                      </m:e>
                      <m:sub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的梯度为：𝛻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𝜽</m:t>
                        </m:r>
                      </m:e>
                      <m:sub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num>
                      <m:den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𝑚</m:t>
                        </m:r>
                      </m:den>
                    </m:f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𝑖</m:t>
                        </m:r>
                        <m: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=</m:t>
                        </m:r>
                        <m: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sub>
                      <m:sup>
                        <m: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𝑚</m:t>
                        </m:r>
                      </m:sup>
                      <m:e>
                        <m: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sSup>
                          <m:sSupPr>
                            <m:ctrlP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0" lang="en-US" altLang="zh-CN" sz="1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C0504D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altLang="zh-CN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504D">
                                            <a:lumMod val="75000"/>
                                          </a:srgb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504D">
                                            <a:lumMod val="75000"/>
                                          </a:srgb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ℎ</m:t>
                                    </m:r>
                                  </m:e>
                                  <m:sub>
                                    <m:r>
                                      <a:rPr kumimoji="0" lang="zh-CN" altLang="en-US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504D">
                                            <a:lumMod val="75000"/>
                                          </a:srgb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𝜽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0" lang="en-US" altLang="zh-CN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504D">
                                            <a:lumMod val="75000"/>
                                          </a:srgb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kumimoji="0" lang="en-US" altLang="zh-CN" sz="1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504D">
                                                <a:lumMod val="75000"/>
                                              </a:srgb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US" altLang="zh-CN" sz="1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504D">
                                                <a:lumMod val="75000"/>
                                              </a:srgb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kumimoji="0" lang="en-US" altLang="zh-CN" sz="1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504D">
                                                    <a:lumMod val="75000"/>
                                                  </a:srgbClr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0" lang="en-US" altLang="zh-CN" sz="1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504D">
                                                    <a:lumMod val="75000"/>
                                                  </a:srgbClr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  <m: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0504D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kumimoji="0" lang="en-US" altLang="zh-CN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504D">
                                            <a:lumMod val="75000"/>
                                          </a:srgb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504D">
                                            <a:lumMod val="75000"/>
                                          </a:srgb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kumimoji="0" lang="en-US" altLang="zh-CN" sz="1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504D">
                                                <a:lumMod val="75000"/>
                                              </a:srgb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altLang="zh-CN" sz="1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504D">
                                                <a:lumMod val="75000"/>
                                              </a:srgb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kumimoji="0" lang="zh-CN" altLang="en-US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 </m:t>
                            </m:r>
                          </m:sup>
                        </m:sSup>
                        <m:sSubSup>
                          <m:sSubSupPr>
                            <m:ctrlP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x</m:t>
                            </m:r>
                          </m:e>
                          <m:sub>
                            <m:r>
                              <a:rPr kumimoji="0" lang="en-US" altLang="zh-CN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kumimoji="0" lang="en-US" altLang="zh-CN" sz="1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C0504D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zh-CN" sz="1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C0504D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</m:e>
                    </m:nary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-602021125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计算在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房产面积上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产生的梯度，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黑体" panose="02010609060101010101" pitchFamily="49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𝜽</m:t>
                        </m:r>
                      </m:e>
                      <m:sub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的梯度为：𝛻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𝜽</m:t>
                        </m:r>
                      </m:e>
                      <m:sub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num>
                      <m:den>
                        <m:r>
                          <a:rPr kumimoji="0" lang="en-US" altLang="zh-CN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𝑚</m:t>
                        </m:r>
                      </m:den>
                    </m:f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𝑖</m:t>
                        </m:r>
                        <m: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=</m:t>
                        </m:r>
                        <m: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sub>
                      <m:sup>
                        <m: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𝑚</m:t>
                        </m:r>
                      </m:sup>
                      <m:e>
                        <m: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sSup>
                          <m:sSupPr>
                            <m:ctrlP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0" lang="en-US" altLang="zh-CN" sz="1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C0504D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altLang="zh-CN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504D">
                                            <a:lumMod val="75000"/>
                                          </a:srgb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504D">
                                            <a:lumMod val="75000"/>
                                          </a:srgb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ℎ</m:t>
                                    </m:r>
                                  </m:e>
                                  <m:sub>
                                    <m:r>
                                      <a:rPr kumimoji="0" lang="zh-CN" altLang="en-US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504D">
                                            <a:lumMod val="75000"/>
                                          </a:srgb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𝜽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0" lang="en-US" altLang="zh-CN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504D">
                                            <a:lumMod val="75000"/>
                                          </a:srgb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kumimoji="0" lang="en-US" altLang="zh-CN" sz="1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504D">
                                                <a:lumMod val="75000"/>
                                              </a:srgb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US" altLang="zh-CN" sz="1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504D">
                                                <a:lumMod val="75000"/>
                                              </a:srgb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kumimoji="0" lang="en-US" altLang="zh-CN" sz="1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504D">
                                                    <a:lumMod val="75000"/>
                                                  </a:srgbClr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0" lang="en-US" altLang="zh-CN" sz="1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504D">
                                                    <a:lumMod val="75000"/>
                                                  </a:srgbClr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  <m:r>
                                  <a:rPr kumimoji="0" lang="en-US" altLang="zh-CN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0504D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kumimoji="0" lang="en-US" altLang="zh-CN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504D">
                                            <a:lumMod val="75000"/>
                                          </a:srgb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504D">
                                            <a:lumMod val="75000"/>
                                          </a:srgb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kumimoji="0" lang="en-US" altLang="zh-CN" sz="1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504D">
                                                <a:lumMod val="75000"/>
                                              </a:srgb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altLang="zh-CN" sz="1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504D">
                                                <a:lumMod val="75000"/>
                                              </a:srgb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kumimoji="0" lang="zh-CN" altLang="en-US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 </m:t>
                            </m:r>
                          </m:sup>
                        </m:sSup>
                        <m:sSubSup>
                          <m:sSubSupPr>
                            <m:ctrlP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kumimoji="0" lang="en-US" altLang="zh-CN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x</m:t>
                            </m:r>
                          </m:e>
                          <m:sub>
                            <m:r>
                              <a:rPr kumimoji="0" lang="en-US" altLang="zh-CN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kumimoji="0" lang="en-US" altLang="zh-CN" sz="1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C0504D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zh-CN" sz="1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C0504D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</m:e>
                    </m:nary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-2283290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再利用梯度下降公式更新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𝜽</m:t>
                        </m:r>
                      </m:e>
                      <m:sub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、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黑体" panose="02010609060101010101" pitchFamily="49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𝜽</m:t>
                        </m:r>
                      </m:e>
                      <m:sub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、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黑体" panose="02010609060101010101" pitchFamily="49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𝜽</m:t>
                        </m:r>
                      </m:e>
                      <m:sub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黑体" panose="02010609060101010101" pitchFamily="49" charset="-122"/>
                    <a:cs typeface="+mn-cs"/>
                  </a:rPr>
                  <a:t>         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黑体" panose="02010609060101010101" pitchFamily="49" charset="-122"/>
                    <a:cs typeface="+mn-cs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𝜽</m:t>
                        </m:r>
                      </m:e>
                      <m:sub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  <m:r>
                      <m:rPr>
                        <m:nor/>
                      </m:rPr>
                      <a:rPr kumimoji="0" lang="en-US" altLang="zh-C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=</m:t>
                    </m:r>
                    <m:r>
                      <m:rPr>
                        <m:nor/>
                      </m:rPr>
                      <a: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  <m:sSub>
                      <m:sSubPr>
                        <m:ctrlPr>
                          <a:rPr kumimoji="0" lang="en-US" altLang="zh-CN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𝜽</m:t>
                        </m:r>
                      </m:e>
                      <m:sub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  <m:r>
                      <m:rPr>
                        <m:nor/>
                      </m:rPr>
                      <a:rPr kumimoji="0" lang="en-US" altLang="zh-C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−</m:t>
                    </m:r>
                    <m:r>
                      <m:rPr>
                        <m:nor/>
                      </m:rPr>
                      <a: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𝜶</m:t>
                    </m:r>
                    <m:r>
                      <m:rPr>
                        <m:nor/>
                      </m:rPr>
                      <a:rPr kumimoji="0" lang="zh-CN" altLang="en-US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  <m:r>
                      <m:rPr>
                        <m:nor/>
                      </m:rPr>
                      <a: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𝛻</m:t>
                    </m:r>
                    <m:sSub>
                      <m:sSubPr>
                        <m:ctrl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𝜽</m:t>
                        </m:r>
                      </m:e>
                      <m:sub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  <m:r>
                      <m:rPr>
                        <m:nor/>
                      </m:rPr>
                      <a:rPr kumimoji="0" lang="en-US" altLang="zh-C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=</m:t>
                    </m:r>
                    <m:r>
                      <m:rPr>
                        <m:nor/>
                      </m:rPr>
                      <a: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  <m:r>
                      <m:rPr>
                        <m:nor/>
                      </m:rPr>
                      <a:rPr kumimoji="0" lang="en-US" altLang="zh-C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1</m:t>
                    </m:r>
                    <m:r>
                      <m:rPr>
                        <m:nor/>
                      </m:rPr>
                      <a: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  <m:r>
                      <m:rPr>
                        <m:nor/>
                      </m:rPr>
                      <a:rPr kumimoji="0" lang="en-US" altLang="zh-C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−</m:t>
                    </m:r>
                    <m:r>
                      <m:rPr>
                        <m:nor/>
                      </m:rPr>
                      <a: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 （</m:t>
                    </m:r>
                    <m:r>
                      <m:rPr>
                        <m:nor/>
                      </m:rPr>
                      <a:rPr kumimoji="0" lang="en-US" altLang="zh-C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0</m:t>
                    </m:r>
                    <m:r>
                      <m:rPr>
                        <m:nor/>
                      </m:rPr>
                      <a:rPr kumimoji="0" lang="en-US" altLang="zh-C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.</m:t>
                    </m:r>
                    <m:r>
                      <m:rPr>
                        <m:nor/>
                      </m:rPr>
                      <a:rPr kumimoji="0" lang="en-US" altLang="zh-C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001</m:t>
                    </m:r>
                    <m:r>
                      <m:rPr>
                        <m:nor/>
                      </m:rPr>
                      <a: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∗</m:t>
                    </m:r>
                    <m:r>
                      <m:rPr>
                        <m:nor/>
                      </m:rPr>
                      <a:rPr kumimoji="0" lang="zh-CN" altLang="en-US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  <m:r>
                      <m:rPr>
                        <m:nor/>
                      </m:rPr>
                      <a:rPr kumimoji="0" lang="en-US" altLang="zh-CN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−</m:t>
                    </m:r>
                    <m:r>
                      <m:rPr>
                        <m:nor/>
                      </m:rPr>
                      <a:rPr kumimoji="0" lang="en-US" altLang="zh-C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305067937</m:t>
                    </m:r>
                    <m:r>
                      <m:rPr>
                        <m:nor/>
                      </m:rPr>
                      <a:rPr kumimoji="0" lang="en-US" altLang="zh-C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.</m:t>
                    </m:r>
                    <m:r>
                      <m:rPr>
                        <m:nor/>
                      </m:rPr>
                      <a:rPr kumimoji="0" lang="en-US" altLang="zh-C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5</m:t>
                    </m:r>
                    <m:r>
                      <m:rPr>
                        <m:nor/>
                      </m:rPr>
                      <a: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） </m:t>
                    </m:r>
                    <m:r>
                      <m:rPr>
                        <m:nor/>
                      </m:rPr>
                      <a:rPr kumimoji="0" lang="en-US" altLang="zh-C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=</m:t>
                    </m:r>
                    <m:r>
                      <m:rPr>
                        <m:nor/>
                      </m:rPr>
                      <a: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  <m:r>
                      <m:rPr>
                        <m:nor/>
                      </m:rPr>
                      <a:rPr kumimoji="0" lang="en-US" altLang="zh-CN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30576</m:t>
                    </m:r>
                  </m:oMath>
                </a14:m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8.94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𝜽</m:t>
                        </m:r>
                      </m:e>
                      <m:sub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  <m:r>
                      <m:rPr>
                        <m:nor/>
                      </m:rPr>
                      <a:rPr kumimoji="0" lang="en-US" altLang="zh-C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=</m:t>
                    </m:r>
                    <m:r>
                      <m:rPr>
                        <m:nor/>
                      </m:rPr>
                      <a: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  <m:sSub>
                      <m:sSubPr>
                        <m:ctrlPr>
                          <a:rPr kumimoji="0" lang="en-US" altLang="zh-CN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𝜽</m:t>
                        </m:r>
                      </m:e>
                      <m:sub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  <m:r>
                      <m:rPr>
                        <m:nor/>
                      </m:rPr>
                      <a:rPr kumimoji="0" lang="en-US" altLang="zh-C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−</m:t>
                    </m:r>
                    <m:r>
                      <m:rPr>
                        <m:nor/>
                      </m:rPr>
                      <a: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𝜶</m:t>
                    </m:r>
                    <m:r>
                      <m:rPr>
                        <m:nor/>
                      </m:rPr>
                      <a:rPr kumimoji="0" lang="zh-CN" altLang="en-US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  <m:r>
                      <m:rPr>
                        <m:nor/>
                      </m:rPr>
                      <a: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𝛻</m:t>
                    </m:r>
                    <m:sSub>
                      <m:sSubPr>
                        <m:ctrl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𝜽</m:t>
                        </m:r>
                      </m:e>
                      <m:sub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  <m:r>
                      <m:rPr>
                        <m:nor/>
                      </m:rPr>
                      <a:rPr kumimoji="0" lang="en-US" altLang="zh-C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=</m:t>
                    </m:r>
                    <m:r>
                      <m:rPr>
                        <m:nor/>
                      </m:rPr>
                      <a: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  <m:r>
                      <m:rPr>
                        <m:nor/>
                      </m:rPr>
                      <a:rPr kumimoji="0" lang="en-US" altLang="zh-C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1</m:t>
                    </m:r>
                    <m:r>
                      <m:rPr>
                        <m:nor/>
                      </m:rPr>
                      <a: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  <m:r>
                      <m:rPr>
                        <m:nor/>
                      </m:rPr>
                      <a:rPr kumimoji="0" lang="en-US" altLang="zh-C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−</m:t>
                    </m:r>
                    <m:r>
                      <m:rPr>
                        <m:nor/>
                      </m:rPr>
                      <a: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 （</m:t>
                    </m:r>
                    <m:r>
                      <m:rPr>
                        <m:nor/>
                      </m:rPr>
                      <a:rPr kumimoji="0" lang="en-US" altLang="zh-C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0</m:t>
                    </m:r>
                    <m:r>
                      <m:rPr>
                        <m:nor/>
                      </m:rPr>
                      <a:rPr kumimoji="0" lang="en-US" altLang="zh-C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.</m:t>
                    </m:r>
                    <m:r>
                      <m:rPr>
                        <m:nor/>
                      </m:rPr>
                      <a:rPr kumimoji="0" lang="en-US" altLang="zh-C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001</m:t>
                    </m:r>
                    <m:r>
                      <m:rPr>
                        <m:nor/>
                      </m:rPr>
                      <a: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∗</m:t>
                    </m:r>
                    <m:r>
                      <m:rPr>
                        <m:nor/>
                      </m:rPr>
                      <a:rPr kumimoji="0" lang="zh-CN" altLang="en-US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  <m:r>
                      <m:rPr>
                        <m:nor/>
                      </m:rPr>
                      <a:rPr kumimoji="0" lang="en-US" altLang="zh-CN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−</m:t>
                    </m:r>
                    <m:r>
                      <m:rPr>
                        <m:nor/>
                      </m:rPr>
                      <a:rPr kumimoji="0" lang="en-US" altLang="zh-C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602021125</m:t>
                    </m:r>
                    <m:r>
                      <m:rPr>
                        <m:nor/>
                      </m:rPr>
                      <a: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） </m:t>
                    </m:r>
                    <m:r>
                      <m:rPr>
                        <m:nor/>
                      </m:rPr>
                      <a:rPr kumimoji="0" lang="en-US" altLang="zh-C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=</m:t>
                    </m:r>
                    <m:r>
                      <m:rPr>
                        <m:nor/>
                      </m:rPr>
                      <a:rPr kumimoji="0" lang="zh-CN" altLang="en-US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  <m:r>
                      <m:rPr>
                        <m:nor/>
                      </m:rPr>
                      <a:rPr kumimoji="0" lang="en-US" altLang="zh-CN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602022</m:t>
                    </m:r>
                    <m:r>
                      <m:rPr>
                        <m:nor/>
                      </m:rPr>
                      <a:rPr kumimoji="0" lang="en-US" altLang="zh-CN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.</m:t>
                    </m:r>
                    <m:r>
                      <m:rPr>
                        <m:nor/>
                      </m:rPr>
                      <a:rPr kumimoji="0" lang="en-US" altLang="zh-CN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125</m:t>
                    </m:r>
                  </m:oMath>
                </a14:m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黑体" panose="02010609060101010101" pitchFamily="49" charset="-122"/>
                    <a:cs typeface="+mn-cs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𝜽</m:t>
                        </m:r>
                      </m:e>
                      <m:sub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b>
                    </m:sSub>
                    <m:r>
                      <m:rPr>
                        <m:nor/>
                      </m:rPr>
                      <a: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  <m:r>
                      <m:rPr>
                        <m:nor/>
                      </m:rPr>
                      <a:rPr kumimoji="0" lang="en-US" altLang="zh-C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=</m:t>
                    </m:r>
                    <m:r>
                      <m:rPr>
                        <m:nor/>
                      </m:rPr>
                      <a: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  <m:sSub>
                      <m:sSubPr>
                        <m:ctrlPr>
                          <a:rPr kumimoji="0" lang="en-US" altLang="zh-CN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𝜽</m:t>
                        </m:r>
                      </m:e>
                      <m:sub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b>
                    </m:sSub>
                    <m:r>
                      <m:rPr>
                        <m:nor/>
                      </m:rPr>
                      <a: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  <m:r>
                      <m:rPr>
                        <m:nor/>
                      </m:rPr>
                      <a:rPr kumimoji="0" lang="en-US" altLang="zh-C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−</m:t>
                    </m:r>
                    <m:r>
                      <m:rPr>
                        <m:nor/>
                      </m:rPr>
                      <a: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𝜶</m:t>
                    </m:r>
                    <m:r>
                      <m:rPr>
                        <m:nor/>
                      </m:rPr>
                      <a:rPr kumimoji="0" lang="zh-CN" altLang="en-US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  <m:r>
                      <m:rPr>
                        <m:nor/>
                      </m:rPr>
                      <a: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𝛻</m:t>
                    </m:r>
                    <m:sSub>
                      <m:sSubPr>
                        <m:ctrlPr>
                          <a:rPr kumimoji="0" lang="en-US" altLang="zh-CN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𝜽</m:t>
                        </m:r>
                      </m:e>
                      <m:sub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b>
                    </m:sSub>
                    <m:r>
                      <m:rPr>
                        <m:nor/>
                      </m:rPr>
                      <a: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  <m:r>
                      <m:rPr>
                        <m:nor/>
                      </m:rPr>
                      <a:rPr kumimoji="0" lang="en-US" altLang="zh-C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=</m:t>
                    </m:r>
                    <m:r>
                      <m:rPr>
                        <m:nor/>
                      </m:rPr>
                      <a: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  <m:r>
                      <m:rPr>
                        <m:nor/>
                      </m:rPr>
                      <a:rPr kumimoji="0" lang="en-US" altLang="zh-C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1</m:t>
                    </m:r>
                    <m:r>
                      <m:rPr>
                        <m:nor/>
                      </m:rPr>
                      <a: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  <m:r>
                      <m:rPr>
                        <m:nor/>
                      </m:rPr>
                      <a:rPr kumimoji="0" lang="en-US" altLang="zh-C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−</m:t>
                    </m:r>
                    <m:r>
                      <m:rPr>
                        <m:nor/>
                      </m:rPr>
                      <a: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 （</m:t>
                    </m:r>
                    <m:r>
                      <m:rPr>
                        <m:nor/>
                      </m:rPr>
                      <a:rPr kumimoji="0" lang="en-US" altLang="zh-C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0</m:t>
                    </m:r>
                    <m:r>
                      <m:rPr>
                        <m:nor/>
                      </m:rPr>
                      <a:rPr kumimoji="0" lang="en-US" altLang="zh-C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.</m:t>
                    </m:r>
                    <m:r>
                      <m:rPr>
                        <m:nor/>
                      </m:rPr>
                      <a:rPr kumimoji="0" lang="en-US" altLang="zh-C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001</m:t>
                    </m:r>
                    <m:r>
                      <m:rPr>
                        <m:nor/>
                      </m:rPr>
                      <a: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∗</m:t>
                    </m:r>
                    <m:r>
                      <m:rPr>
                        <m:nor/>
                      </m:rPr>
                      <a:rPr kumimoji="0" lang="zh-CN" altLang="en-US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  <m:r>
                      <m:rPr>
                        <m:nor/>
                      </m:rPr>
                      <a:rPr kumimoji="0" lang="en-US" altLang="zh-CN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−</m:t>
                    </m:r>
                    <m:r>
                      <m:rPr>
                        <m:nor/>
                      </m:rPr>
                      <a:rPr kumimoji="0" lang="en-US" altLang="zh-C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2283290</m:t>
                    </m:r>
                    <m:r>
                      <m:rPr>
                        <m:nor/>
                      </m:rPr>
                      <a: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） </m:t>
                    </m:r>
                    <m:r>
                      <m:rPr>
                        <m:nor/>
                      </m:rPr>
                      <a:rPr kumimoji="0" lang="en-US" altLang="zh-C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=</m:t>
                    </m:r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2284.29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经过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第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1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轮迭代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：初始化值</a:t>
                </a:r>
                <a14:m>
                  <m:oMath xmlns:m="http://schemas.openxmlformats.org/officeDocument/2006/math">
                    <m:r>
                      <a:rPr kumimoji="0" lang="zh-CN" alt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𝜽</m:t>
                    </m:r>
                  </m:oMath>
                </a14:m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[1,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1,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1,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1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]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迭代成：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	</a:t>
                </a:r>
                <a14:m>
                  <m:oMath xmlns:m="http://schemas.openxmlformats.org/officeDocument/2006/math">
                    <m:r>
                      <a:rPr kumimoji="0" lang="zh-CN" alt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𝜽</m:t>
                    </m:r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[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30.989,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n-US" altLang="zh-C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30576</m:t>
                    </m:r>
                  </m:oMath>
                </a14:m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8.94,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n-US" altLang="zh-C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602022</m:t>
                    </m:r>
                    <m:r>
                      <m:rPr>
                        <m:nor/>
                      </m:rPr>
                      <a:rPr kumimoji="0" lang="en-US" altLang="zh-C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.</m:t>
                    </m:r>
                    <m:r>
                      <m:rPr>
                        <m:nor/>
                      </m:rPr>
                      <a:rPr kumimoji="0" lang="en-US" altLang="zh-C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rPr>
                      <m:t>125</m:t>
                    </m:r>
                  </m:oMath>
                </a14:m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,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2284.29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]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后续多次迭代，可计算出最终的向量</a:t>
                </a:r>
                <a14:m>
                  <m:oMath xmlns:m="http://schemas.openxmlformats.org/officeDocument/2006/math">
                    <m:r>
                      <a:rPr kumimoji="0" lang="zh-CN" alt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𝜽</m:t>
                    </m:r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！！！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717" y="1810585"/>
                <a:ext cx="6998444" cy="3183564"/>
              </a:xfrm>
              <a:prstGeom prst="rect">
                <a:avLst/>
              </a:prstGeom>
              <a:blipFill rotWithShape="1">
                <a:blip r:embed="rId1"/>
                <a:stretch>
                  <a:fillRect l="-8" t="-6" b="-25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7884161" y="984033"/>
          <a:ext cx="3992879" cy="26885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988"/>
                <a:gridCol w="501263"/>
                <a:gridCol w="724308"/>
                <a:gridCol w="772160"/>
                <a:gridCol w="568960"/>
                <a:gridCol w="965200"/>
              </a:tblGrid>
              <a:tr h="486749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2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贷款</a:t>
                      </a:r>
                      <a:endParaRPr lang="en-US" altLang="zh-CN" sz="12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2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编号</a:t>
                      </a:r>
                      <a:endParaRPr lang="zh-CN" altLang="en-US" sz="12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2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姓名</a:t>
                      </a:r>
                      <a:endParaRPr lang="en-US" altLang="zh-CN" sz="12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2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每月</a:t>
                      </a:r>
                      <a:endParaRPr lang="en-US" altLang="zh-CN" sz="12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2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工资</a:t>
                      </a:r>
                      <a:endParaRPr lang="en-US" altLang="zh-CN" sz="12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2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存款</a:t>
                      </a:r>
                      <a:endParaRPr lang="en-US" altLang="zh-CN" sz="12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2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余额</a:t>
                      </a:r>
                      <a:endParaRPr lang="en-US" altLang="zh-CN" sz="12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2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房产</a:t>
                      </a:r>
                      <a:endParaRPr lang="en-US" altLang="zh-CN" sz="12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2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面积</a:t>
                      </a:r>
                      <a:endParaRPr lang="en-US" altLang="zh-CN" sz="12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2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授信</a:t>
                      </a:r>
                      <a:endParaRPr lang="en-US" altLang="zh-CN" sz="12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2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额度</a:t>
                      </a:r>
                      <a:r>
                        <a:rPr lang="en-US" altLang="zh-CN" sz="12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(</a:t>
                      </a:r>
                      <a:r>
                        <a:rPr lang="zh-CN" altLang="en-US" sz="12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元</a:t>
                      </a:r>
                      <a:r>
                        <a:rPr lang="en-US" altLang="zh-CN" sz="12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)</a:t>
                      </a:r>
                      <a:endParaRPr lang="en-US" altLang="zh-CN" sz="12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27523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endParaRPr lang="zh-CN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张一</a:t>
                      </a:r>
                      <a:endParaRPr lang="zh-CN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6000</a:t>
                      </a:r>
                      <a:endParaRPr lang="zh-CN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12000</a:t>
                      </a:r>
                      <a:endParaRPr lang="zh-CN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55</a:t>
                      </a:r>
                      <a:endParaRPr lang="zh-CN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30000</a:t>
                      </a:r>
                      <a:endParaRPr lang="zh-CN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52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</a:t>
                      </a:r>
                      <a:endParaRPr lang="zh-CN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张二</a:t>
                      </a:r>
                      <a:endParaRPr lang="zh-CN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8000</a:t>
                      </a:r>
                      <a:endParaRPr lang="zh-CN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10000</a:t>
                      </a:r>
                      <a:endParaRPr lang="zh-CN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65</a:t>
                      </a:r>
                      <a:endParaRPr lang="zh-CN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45300</a:t>
                      </a:r>
                      <a:endParaRPr lang="zh-CN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52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3</a:t>
                      </a:r>
                      <a:endParaRPr lang="zh-CN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张三</a:t>
                      </a:r>
                      <a:endParaRPr lang="zh-CN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7500</a:t>
                      </a:r>
                      <a:endParaRPr lang="zh-CN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16000</a:t>
                      </a:r>
                      <a:endParaRPr lang="zh-CN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60</a:t>
                      </a:r>
                      <a:endParaRPr lang="zh-CN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46000</a:t>
                      </a:r>
                      <a:endParaRPr lang="zh-CN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52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4</a:t>
                      </a:r>
                      <a:endParaRPr lang="zh-CN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赵六</a:t>
                      </a:r>
                      <a:endParaRPr lang="zh-CN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sym typeface="+mn-ea"/>
                        </a:rPr>
                        <a:t>10000</a:t>
                      </a:r>
                      <a:endParaRPr lang="zh-CN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sym typeface="+mn-ea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15000</a:t>
                      </a:r>
                      <a:endParaRPr lang="en-US" altLang="zh-CN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75</a:t>
                      </a:r>
                      <a:endParaRPr lang="en-US" altLang="zh-CN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55500</a:t>
                      </a:r>
                      <a:endParaRPr lang="en-US" altLang="zh-CN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52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5</a:t>
                      </a:r>
                      <a:endParaRPr lang="zh-CN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钱七</a:t>
                      </a:r>
                      <a:endParaRPr lang="zh-CN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sym typeface="+mn-ea"/>
                        </a:rPr>
                        <a:t>9000</a:t>
                      </a:r>
                      <a:endParaRPr lang="zh-CN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sym typeface="+mn-ea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21000</a:t>
                      </a:r>
                      <a:endParaRPr lang="en-US" altLang="zh-CN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70</a:t>
                      </a:r>
                      <a:endParaRPr lang="en-US" altLang="zh-CN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58000</a:t>
                      </a:r>
                      <a:endParaRPr lang="en-US" altLang="zh-CN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52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6</a:t>
                      </a:r>
                      <a:endParaRPr lang="zh-CN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孙八</a:t>
                      </a:r>
                      <a:endParaRPr lang="zh-CN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sym typeface="+mn-ea"/>
                        </a:rPr>
                        <a:t>12000</a:t>
                      </a:r>
                      <a:endParaRPr lang="zh-CN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sym typeface="+mn-ea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19000</a:t>
                      </a:r>
                      <a:endParaRPr lang="en-US" altLang="zh-CN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85</a:t>
                      </a:r>
                      <a:endParaRPr lang="en-US" altLang="zh-CN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75400</a:t>
                      </a:r>
                      <a:endParaRPr lang="en-US" altLang="zh-CN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52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7</a:t>
                      </a:r>
                      <a:endParaRPr lang="zh-CN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周九</a:t>
                      </a:r>
                      <a:endParaRPr lang="zh-CN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sym typeface="+mn-ea"/>
                        </a:rPr>
                        <a:t>11000</a:t>
                      </a:r>
                      <a:endParaRPr lang="zh-CN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sym typeface="+mn-ea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26000</a:t>
                      </a:r>
                      <a:endParaRPr lang="en-US" altLang="zh-CN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90</a:t>
                      </a:r>
                      <a:endParaRPr lang="en-US" altLang="zh-CN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81000</a:t>
                      </a:r>
                      <a:endParaRPr lang="en-US" altLang="zh-CN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52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8</a:t>
                      </a:r>
                      <a:endParaRPr lang="zh-CN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吴十</a:t>
                      </a:r>
                      <a:endParaRPr lang="zh-CN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sym typeface="+mn-ea"/>
                        </a:rPr>
                        <a:t>13000</a:t>
                      </a:r>
                      <a:endParaRPr lang="zh-CN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sym typeface="+mn-ea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32000</a:t>
                      </a:r>
                      <a:endParaRPr lang="en-US" altLang="zh-CN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80</a:t>
                      </a:r>
                      <a:endParaRPr lang="en-US" altLang="zh-CN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76800</a:t>
                      </a:r>
                      <a:endParaRPr lang="en-US" altLang="zh-CN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8364294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梯度下降法分类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7" name="文本占位符 2"/>
          <p:cNvSpPr txBox="1"/>
          <p:nvPr/>
        </p:nvSpPr>
        <p:spPr>
          <a:xfrm>
            <a:off x="1043305" y="1311275"/>
            <a:ext cx="4846320" cy="40576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全梯度下降算法 </a:t>
            </a: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FGD</a:t>
            </a:r>
            <a:r>
              <a:rPr kumimoji="0" lang="en-US" alt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(Full Gradient Descent)</a:t>
            </a:r>
            <a:endParaRPr kumimoji="0" lang="en-US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86401" y="1648025"/>
            <a:ext cx="3978035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每次迭代时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使用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全部样本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的梯度值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" name="文本占位符 2"/>
          <p:cNvSpPr txBox="1"/>
          <p:nvPr/>
        </p:nvSpPr>
        <p:spPr>
          <a:xfrm>
            <a:off x="6325393" y="1301105"/>
            <a:ext cx="3593598" cy="406033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随机梯度下降算法 </a:t>
            </a: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SGD</a:t>
            </a:r>
            <a:endParaRPr kumimoji="0" lang="zh-CN" alt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62423" y="1674062"/>
            <a:ext cx="3978036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每次迭代时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随机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选择并使用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一个样本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梯度值 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7" name="文本占位符 2"/>
          <p:cNvSpPr txBox="1"/>
          <p:nvPr/>
        </p:nvSpPr>
        <p:spPr>
          <a:xfrm>
            <a:off x="1043197" y="2979206"/>
            <a:ext cx="4636243" cy="406033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小批量梯度下降算法 </a:t>
            </a: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mini-</a:t>
            </a:r>
            <a:r>
              <a:rPr kumimoji="0" lang="en-GB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batch</a:t>
            </a:r>
            <a:endParaRPr kumimoji="0" lang="zh-CN" alt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34386" y="3429000"/>
            <a:ext cx="4455555" cy="708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每次迭代时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随机选择并使用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小批量的样本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梯度值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从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个样本中，选择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x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个样本进行迭代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(1&lt;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x&lt;m),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9" name="文本占位符 2"/>
          <p:cNvSpPr txBox="1"/>
          <p:nvPr/>
        </p:nvSpPr>
        <p:spPr>
          <a:xfrm>
            <a:off x="1043197" y="4426956"/>
            <a:ext cx="4636243" cy="406033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随机平均梯度下降算法 </a:t>
            </a: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SAG</a:t>
            </a:r>
            <a:endParaRPr kumimoji="0" lang="zh-CN" alt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11054" y="4964525"/>
            <a:ext cx="4455555" cy="708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每次迭代时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随机选择一个样本的梯度值和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以往样本的梯度值的均值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390840" y="4518396"/>
            <a:ext cx="5181400" cy="2005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随机选择一个样本，假设选择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样本，计算其梯度值并存储到列表：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[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D]</a:t>
            </a:r>
            <a:r>
              <a:rPr kumimoji="0" lang="zh-CN" alt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然后使用列表中的梯度值均值，更新模型参数。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随机再选择一个样本，假设选择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G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样本，计算其梯度值并存储到列表：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[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D, G]</a:t>
            </a:r>
            <a:r>
              <a:rPr kumimoji="0" lang="zh-CN" alt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然后使用列表中的梯度值均值，更新模型参数。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随机再选择一个样本，假设又选择了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样本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重新计算该样本梯度值，并更新列表中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样本的梯度值，使用列表中梯度值均值，更新模型参数。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...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以此类推，直到算法收敛。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3209" y="1979548"/>
            <a:ext cx="4343400" cy="651897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536503" y="2534572"/>
            <a:ext cx="38930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有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m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个样本，求梯度时用了所有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m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个样本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423" y="2097842"/>
            <a:ext cx="3724036" cy="497866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6762423" y="2556913"/>
            <a:ext cx="44555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 Mono" panose="020F0502020204030204" pitchFamily="34" charset="0"/>
                <a:ea typeface="黑体" panose="02010609060101010101" pitchFamily="49" charset="-122"/>
                <a:cs typeface="+mn-cs"/>
              </a:rPr>
              <a:t>from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 Mono" panose="020F0502020204030204" pitchFamily="34" charset="0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 Mono" panose="020F0502020204030204" pitchFamily="34" charset="0"/>
                <a:ea typeface="黑体" panose="02010609060101010101" pitchFamily="49" charset="-122"/>
                <a:cs typeface="+mn-cs"/>
              </a:rPr>
              <a:t>sklearn.linear_model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 Mono" panose="020F0502020204030204" pitchFamily="34" charset="0"/>
                <a:ea typeface="黑体" panose="02010609060101010101" pitchFamily="49" charset="-122"/>
                <a:cs typeface="+mn-cs"/>
              </a:rPr>
              <a:t> import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 Mono" panose="020F0502020204030204" pitchFamily="34" charset="0"/>
                <a:ea typeface="黑体" panose="02010609060101010101" pitchFamily="49" charset="-122"/>
                <a:cs typeface="+mn-cs"/>
              </a:rPr>
              <a:t>SGDRegressor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951" y="3241556"/>
            <a:ext cx="3368040" cy="490386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6550951" y="3760472"/>
            <a:ext cx="48987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若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batch_size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=1</a:t>
            </a:r>
            <a:r>
              <a:rPr kumimoji="0" lang="zh-CN" alt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则变成了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SG</a:t>
            </a:r>
            <a:r>
              <a:rPr kumimoji="0" lang="zh-CN" alt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；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若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batch_size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=n</a:t>
            </a:r>
            <a:r>
              <a:rPr kumimoji="0" lang="zh-CN" alt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则变成了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FGD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503" y="5797053"/>
            <a:ext cx="3939898" cy="471667"/>
          </a:xfrm>
          <a:prstGeom prst="rect">
            <a:avLst/>
          </a:prstGeom>
        </p:spPr>
      </p:pic>
      <p:cxnSp>
        <p:nvCxnSpPr>
          <p:cNvPr id="26" name="直线连接符 25"/>
          <p:cNvCxnSpPr/>
          <p:nvPr/>
        </p:nvCxnSpPr>
        <p:spPr>
          <a:xfrm>
            <a:off x="1771600" y="2975211"/>
            <a:ext cx="7409602" cy="29882"/>
          </a:xfrm>
          <a:prstGeom prst="line">
            <a:avLst/>
          </a:prstGeom>
          <a:ln w="25400">
            <a:solidFill>
              <a:srgbClr val="AD2A2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/>
          <p:cNvCxnSpPr/>
          <p:nvPr/>
        </p:nvCxnSpPr>
        <p:spPr>
          <a:xfrm>
            <a:off x="1771600" y="4327361"/>
            <a:ext cx="7409602" cy="29882"/>
          </a:xfrm>
          <a:prstGeom prst="line">
            <a:avLst/>
          </a:prstGeom>
          <a:ln w="25400">
            <a:solidFill>
              <a:srgbClr val="AD2A2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8364294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梯度下降法分类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7" name="文本占位符 2"/>
          <p:cNvSpPr txBox="1"/>
          <p:nvPr/>
        </p:nvSpPr>
        <p:spPr>
          <a:xfrm>
            <a:off x="1196534" y="1348240"/>
            <a:ext cx="3051283" cy="406033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全梯度下降算法 </a:t>
            </a: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FGD</a:t>
            </a:r>
            <a:endParaRPr kumimoji="0" lang="zh-CN" alt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" name="文本占位符 2"/>
          <p:cNvSpPr txBox="1"/>
          <p:nvPr/>
        </p:nvSpPr>
        <p:spPr>
          <a:xfrm>
            <a:off x="6325393" y="1348240"/>
            <a:ext cx="3593598" cy="406033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随机梯度下降算法 </a:t>
            </a: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SGD</a:t>
            </a:r>
            <a:endParaRPr kumimoji="0" lang="zh-CN" alt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62423" y="1674062"/>
            <a:ext cx="3978036" cy="708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简单，高效，不稳定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。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SG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每次只使用一个样本迭代，若遇上噪声则容易陷入局部最优解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7" name="文本占位符 2"/>
          <p:cNvSpPr txBox="1"/>
          <p:nvPr/>
        </p:nvSpPr>
        <p:spPr>
          <a:xfrm>
            <a:off x="1196534" y="2886198"/>
            <a:ext cx="4636243" cy="406033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小批量梯度下降算法 </a:t>
            </a: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mini-</a:t>
            </a:r>
            <a:r>
              <a:rPr kumimoji="0" lang="en-GB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batch</a:t>
            </a:r>
            <a:endParaRPr kumimoji="0" lang="zh-CN" alt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30626" y="3307080"/>
            <a:ext cx="8248094" cy="708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结合了 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SG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的胆大和 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FG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的心细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，它的表现也正好居于 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SG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和 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FG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二者之间。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目前使用最多，正是因为它避开了 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FG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运算效率低成本大和 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SG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收敛效果不稳定的缺点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9" name="文本占位符 2"/>
          <p:cNvSpPr txBox="1"/>
          <p:nvPr/>
        </p:nvSpPr>
        <p:spPr>
          <a:xfrm>
            <a:off x="1196534" y="4426956"/>
            <a:ext cx="4636243" cy="406033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随机平均梯度下降算法 </a:t>
            </a: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SAG</a:t>
            </a:r>
            <a:endParaRPr kumimoji="0" lang="zh-CN" alt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858094" y="4883245"/>
            <a:ext cx="7936146" cy="708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训练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初期表现不佳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，优化速度较慢。这是因为我们常将初始梯度设为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而 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SAG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每轮梯度更新都结合了上一轮梯度值。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536502" y="1769432"/>
            <a:ext cx="38930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由于使用全部数据集，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训练速度较慢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cxnSp>
        <p:nvCxnSpPr>
          <p:cNvPr id="26" name="直线连接符 25"/>
          <p:cNvCxnSpPr/>
          <p:nvPr/>
        </p:nvCxnSpPr>
        <p:spPr>
          <a:xfrm>
            <a:off x="2150958" y="2661437"/>
            <a:ext cx="7409602" cy="29882"/>
          </a:xfrm>
          <a:prstGeom prst="line">
            <a:avLst/>
          </a:prstGeom>
          <a:ln w="25400">
            <a:solidFill>
              <a:srgbClr val="AD2A2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/>
          <p:cNvCxnSpPr/>
          <p:nvPr/>
        </p:nvCxnSpPr>
        <p:spPr>
          <a:xfrm>
            <a:off x="2177839" y="4327756"/>
            <a:ext cx="7409602" cy="29882"/>
          </a:xfrm>
          <a:prstGeom prst="line">
            <a:avLst/>
          </a:prstGeom>
          <a:ln w="25400">
            <a:solidFill>
              <a:srgbClr val="AD2A2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196534" y="5874706"/>
            <a:ext cx="6300386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目前使用较多的是：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小批量梯度下降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8364294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梯度下降法与正规方程对比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" name="对角圆角矩形 10"/>
          <p:cNvSpPr/>
          <p:nvPr/>
        </p:nvSpPr>
        <p:spPr>
          <a:xfrm>
            <a:off x="6463265" y="2321066"/>
            <a:ext cx="3972096" cy="3540410"/>
          </a:xfrm>
          <a:prstGeom prst="round2DiagRect">
            <a:avLst/>
          </a:prstGeom>
          <a:solidFill>
            <a:srgbClr val="FFFFFF"/>
          </a:solidFill>
          <a:ln w="6350" cap="flat">
            <a:solidFill>
              <a:schemeClr val="bg1">
                <a:lumMod val="75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对角圆角矩形 11"/>
          <p:cNvSpPr/>
          <p:nvPr/>
        </p:nvSpPr>
        <p:spPr>
          <a:xfrm>
            <a:off x="1484865" y="2321066"/>
            <a:ext cx="3972096" cy="3540410"/>
          </a:xfrm>
          <a:prstGeom prst="round2DiagRect">
            <a:avLst/>
          </a:prstGeom>
          <a:solidFill>
            <a:srgbClr val="FFFFFF"/>
          </a:solidFill>
          <a:ln w="6350" cap="flat">
            <a:solidFill>
              <a:schemeClr val="bg1">
                <a:lumMod val="75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对角圆角矩形 12"/>
          <p:cNvSpPr/>
          <p:nvPr/>
        </p:nvSpPr>
        <p:spPr>
          <a:xfrm>
            <a:off x="1386021" y="2221406"/>
            <a:ext cx="3972096" cy="3540410"/>
          </a:xfrm>
          <a:prstGeom prst="round2DiagRect">
            <a:avLst/>
          </a:prstGeom>
          <a:solidFill>
            <a:srgbClr val="FFFFFF"/>
          </a:solidFill>
          <a:ln w="25400" cap="flat">
            <a:solidFill>
              <a:srgbClr val="AD2A26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1932069" y="1979689"/>
            <a:ext cx="2880000" cy="443707"/>
          </a:xfrm>
          <a:prstGeom prst="rect">
            <a:avLst/>
          </a:prstGeom>
          <a:solidFill>
            <a:srgbClr val="AD2A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Arial" panose="020B0604020202020204" pitchFamily="34" charset="0"/>
              </a:rPr>
              <a:t>梯度下降</a:t>
            </a:r>
            <a:endParaRPr lang="zh-CN" altLang="en-US" sz="1600" dirty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Arial" panose="020B0604020202020204" pitchFamily="34" charset="0"/>
            </a:endParaRPr>
          </a:p>
        </p:txBody>
      </p:sp>
      <p:sp>
        <p:nvSpPr>
          <p:cNvPr id="20" name="TextBox 17"/>
          <p:cNvSpPr txBox="1"/>
          <p:nvPr/>
        </p:nvSpPr>
        <p:spPr>
          <a:xfrm>
            <a:off x="1614157" y="2596533"/>
            <a:ext cx="3606800" cy="3940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需要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选择学习率</a:t>
            </a:r>
            <a:endParaRPr lang="en-US" altLang="zh-CN" sz="1400" dirty="0">
              <a:solidFill>
                <a:schemeClr val="accent2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需要</a:t>
            </a:r>
            <a:r>
              <a:rPr lang="zh-CN" altLang="en-US" sz="1400" b="0" i="0" dirty="0">
                <a:solidFill>
                  <a:schemeClr val="accent2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迭代求解</a:t>
            </a:r>
            <a:endParaRPr lang="en-US" altLang="zh-CN" sz="1400" b="0" i="0" dirty="0">
              <a:solidFill>
                <a:schemeClr val="accent2">
                  <a:lumMod val="75000"/>
                </a:schemeClr>
              </a:solidFill>
              <a:effectLst/>
              <a:latin typeface="Helvetica Neue" panose="02000503000000020004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特征数量较大可以使用</a:t>
            </a:r>
            <a:endParaRPr lang="en-US" altLang="zh-CN" sz="1400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应用场景：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更加普适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，迭代的计算方式，适合于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嘈杂、大数据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应用场景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注意：梯度下降在各种损失函数（目标函数）求解中大量使用。深度学习中更是如此，深度学习模型参数很轻松就上亿，只能通过迭代的方式求最优解。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3" name="对角圆角矩形 22"/>
          <p:cNvSpPr/>
          <p:nvPr/>
        </p:nvSpPr>
        <p:spPr>
          <a:xfrm>
            <a:off x="6364421" y="2221406"/>
            <a:ext cx="3972096" cy="3540410"/>
          </a:xfrm>
          <a:prstGeom prst="round2DiagRect">
            <a:avLst/>
          </a:prstGeom>
          <a:solidFill>
            <a:srgbClr val="FFFFFF"/>
          </a:solidFill>
          <a:ln w="25400" cap="flat">
            <a:solidFill>
              <a:srgbClr val="48504F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7" name="Rectangle 10"/>
          <p:cNvSpPr>
            <a:spLocks noChangeArrowheads="1"/>
          </p:cNvSpPr>
          <p:nvPr/>
        </p:nvSpPr>
        <p:spPr bwMode="auto">
          <a:xfrm>
            <a:off x="6910469" y="1951408"/>
            <a:ext cx="2880000" cy="443707"/>
          </a:xfrm>
          <a:prstGeom prst="rect">
            <a:avLst/>
          </a:prstGeom>
          <a:solidFill>
            <a:srgbClr val="48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Arial" panose="020B0604020202020204" pitchFamily="34" charset="0"/>
              </a:rPr>
              <a:t>正规方程</a:t>
            </a:r>
            <a:endParaRPr lang="zh-CN" altLang="en-US" sz="1600" dirty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17"/>
              <p:cNvSpPr txBox="1"/>
              <p:nvPr/>
            </p:nvSpPr>
            <p:spPr>
              <a:xfrm>
                <a:off x="6364421" y="2508128"/>
                <a:ext cx="3972096" cy="36283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不需要</a:t>
                </a:r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学习率</a:t>
                </a:r>
                <a:endPara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zh-CN" altLang="en-US" sz="1400" b="0" i="0" dirty="0">
                    <a:solidFill>
                      <a:schemeClr val="accent2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一次运算得出</a:t>
                </a:r>
                <a: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Helvetica Neue" panose="02000503000000020004" pitchFamily="2" charset="0"/>
                  </a:rPr>
                  <a:t>，一蹴而就</a:t>
                </a:r>
                <a:endParaRPr lang="en-US" altLang="zh-CN" sz="1400" b="0" i="0" dirty="0">
                  <a:solidFill>
                    <a:srgbClr val="333333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zh-CN" altLang="en-US" sz="1400" dirty="0">
                    <a:solidFill>
                      <a:srgbClr val="333333"/>
                    </a:solidFill>
                    <a:latin typeface="Helvetica Neue" panose="02000503000000020004" pitchFamily="2" charset="0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应用场景：</a:t>
                </a:r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Helvetica Neue" panose="02000503000000020004" pitchFamily="2" charset="0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小数据量场景</a:t>
                </a:r>
                <a:r>
                  <a:rPr lang="zh-CN" altLang="en-US" sz="1400" dirty="0">
                    <a:solidFill>
                      <a:srgbClr val="333333"/>
                    </a:solidFill>
                    <a:latin typeface="Helvetica Neue" panose="02000503000000020004" pitchFamily="2" charset="0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、精准的数据场景</a:t>
                </a:r>
                <a:endParaRPr lang="en-US" altLang="zh-CN" sz="1400" dirty="0">
                  <a:solidFill>
                    <a:srgbClr val="333333"/>
                  </a:solidFill>
                  <a:latin typeface="Helvetica Neue" panose="02000503000000020004" pitchFamily="2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zh-CN" altLang="en-US" sz="1400" dirty="0">
                    <a:solidFill>
                      <a:srgbClr val="333333"/>
                    </a:solidFill>
                    <a:latin typeface="Helvetica Neue" panose="02000503000000020004" pitchFamily="2" charset="0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缺点：计算量大、</a:t>
                </a:r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Helvetica Neue" panose="02000503000000020004" pitchFamily="2" charset="0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容易收到噪声</a:t>
                </a:r>
                <a:r>
                  <a:rPr lang="zh-CN" altLang="en-US" sz="1400" dirty="0">
                    <a:solidFill>
                      <a:srgbClr val="333333"/>
                    </a:solidFill>
                    <a:latin typeface="Helvetica Neue" panose="02000503000000020004" pitchFamily="2" charset="0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、特征强相关性的影响</a:t>
                </a:r>
                <a:endParaRPr lang="en-US" altLang="zh-CN" sz="1400" dirty="0">
                  <a:solidFill>
                    <a:srgbClr val="333333"/>
                  </a:solidFill>
                  <a:latin typeface="Helvetica Neue" panose="02000503000000020004" pitchFamily="2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zh-CN" altLang="en-US" sz="1400" dirty="0">
                    <a:solidFill>
                      <a:srgbClr val="333333"/>
                    </a:solidFill>
                    <a:latin typeface="Helvetica Neue" panose="02000503000000020004" pitchFamily="2" charset="0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注意：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阿里巴巴普惠体" panose="00020600040101010101" pitchFamily="18" charset="-122"/>
                            <a:cs typeface="阿里巴巴普惠体" panose="00020600040101010101" pitchFamily="18" charset="-122"/>
                            <a:sym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阿里巴巴普惠体" panose="00020600040101010101" pitchFamily="18" charset="-122"/>
                            <a:cs typeface="阿里巴巴普惠体" panose="00020600040101010101" pitchFamily="18" charset="-122"/>
                            <a:sym typeface="Arial" panose="020B0604020202020204" pitchFamily="34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阿里巴巴普惠体" panose="00020600040101010101" pitchFamily="18" charset="-122"/>
                            <a:cs typeface="阿里巴巴普惠体" panose="00020600040101010101" pitchFamily="18" charset="-122"/>
                            <a:sym typeface="Arial" panose="020B0604020202020204" pitchFamily="34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sz="14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Arial" panose="020B0604020202020204" pitchFamily="34" charset="0"/>
                      </a:rPr>
                      <m:t>X</m:t>
                    </m:r>
                  </m:oMath>
                </a14:m>
                <a:r>
                  <a:rPr lang="zh-CN" altLang="en-US" sz="1400" b="0" i="0" dirty="0">
                    <a:solidFill>
                      <a:schemeClr val="accent2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的逆矩阵</a:t>
                </a:r>
                <a: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Helvetica Neue" panose="02000503000000020004" pitchFamily="2" charset="0"/>
                  </a:rPr>
                  <a:t>不存在时，无法求解</a:t>
                </a:r>
                <a:endParaRPr lang="en-US" altLang="zh-CN" sz="1400" b="0" i="0" dirty="0">
                  <a:solidFill>
                    <a:srgbClr val="333333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zh-CN" altLang="en-US" sz="1400" dirty="0">
                    <a:solidFill>
                      <a:srgbClr val="333333"/>
                    </a:solidFill>
                    <a:latin typeface="Helvetica Neue" panose="02000503000000020004" pitchFamily="2" charset="0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注意：计算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阿里巴巴普惠体" panose="00020600040101010101" pitchFamily="18" charset="-122"/>
                            <a:cs typeface="阿里巴巴普惠体" panose="00020600040101010101" pitchFamily="18" charset="-122"/>
                            <a:sym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阿里巴巴普惠体" panose="00020600040101010101" pitchFamily="18" charset="-122"/>
                            <a:cs typeface="阿里巴巴普惠体" panose="00020600040101010101" pitchFamily="18" charset="-122"/>
                            <a:sym typeface="Arial" panose="020B0604020202020204" pitchFamily="34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阿里巴巴普惠体" panose="00020600040101010101" pitchFamily="18" charset="-122"/>
                            <a:cs typeface="阿里巴巴普惠体" panose="00020600040101010101" pitchFamily="18" charset="-122"/>
                            <a:sym typeface="Arial" panose="020B0604020202020204" pitchFamily="34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sz="14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Arial" panose="020B0604020202020204" pitchFamily="34" charset="0"/>
                      </a:rPr>
                      <m:t>X</m:t>
                    </m:r>
                  </m:oMath>
                </a14:m>
                <a: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Helvetica Neue" panose="02000503000000020004" pitchFamily="2" charset="0"/>
                  </a:rPr>
                  <a:t>的逆矩阵</a:t>
                </a:r>
                <a:r>
                  <a:rPr lang="zh-CN" altLang="en-US" sz="1400" b="0" i="0" dirty="0">
                    <a:solidFill>
                      <a:schemeClr val="accent2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非常耗时</a:t>
                </a:r>
                <a:endParaRPr lang="en-US" altLang="zh-CN" sz="1400" b="0" i="0" dirty="0">
                  <a:solidFill>
                    <a:schemeClr val="accent2">
                      <a:lumMod val="75000"/>
                    </a:schemeClr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Helvetica Neue" panose="02000503000000020004" pitchFamily="2" charset="0"/>
                  </a:rPr>
                  <a:t>如果数据规律不是线性的，无法使用或效果不好</a:t>
                </a:r>
                <a:endParaRPr lang="en-US" altLang="zh-CN" sz="1400" dirty="0">
                  <a:solidFill>
                    <a:srgbClr val="333333"/>
                  </a:solidFill>
                  <a:latin typeface="Helvetica Neue" panose="02000503000000020004" pitchFamily="2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endParaRPr lang="en-US" altLang="zh-CN" sz="1400" dirty="0">
                  <a:solidFill>
                    <a:srgbClr val="333333"/>
                  </a:solidFill>
                  <a:latin typeface="Helvetica Neue" panose="02000503000000020004" pitchFamily="2" charset="0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endPara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21" y="2508128"/>
                <a:ext cx="3972096" cy="3628301"/>
              </a:xfrm>
              <a:prstGeom prst="rect">
                <a:avLst/>
              </a:prstGeom>
              <a:blipFill rotWithShape="1">
                <a:blip r:embed="rId1"/>
                <a:stretch>
                  <a:fillRect l="-11" t="-14" r="16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178222" y="992142"/>
            <a:ext cx="559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梯度概念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" name="文本占位符 1"/>
          <p:cNvSpPr txBox="1"/>
          <p:nvPr/>
        </p:nvSpPr>
        <p:spPr>
          <a:xfrm>
            <a:off x="173117" y="209410"/>
            <a:ext cx="4269059" cy="610724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9410" marR="0" lvl="1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6"/>
              <p:cNvSpPr txBox="1"/>
              <p:nvPr/>
            </p:nvSpPr>
            <p:spPr>
              <a:xfrm>
                <a:off x="4785697" y="2395461"/>
                <a:ext cx="6864752" cy="16778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梯度下降公式： </a:t>
                </a:r>
                <a:endPara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lvl="1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w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w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-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a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* 梯度</a:t>
                </a:r>
                <a:endPara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lvl="1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,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,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…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,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,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…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-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a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*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梯度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1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，梯度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2…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梯度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n)</a:t>
                </a:r>
                <a:endPara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学习率 俗称步长</a:t>
                </a:r>
                <a:endPara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lvl="1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学习率太</a:t>
                </a:r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小学的慢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；学习率太大，梯度下降中</a:t>
                </a:r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抖动、震荡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、易错过最优解</a:t>
                </a:r>
                <a:endPara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2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697" y="2395461"/>
                <a:ext cx="6864752" cy="1677895"/>
              </a:xfrm>
              <a:prstGeom prst="rect">
                <a:avLst/>
              </a:prstGeom>
              <a:blipFill rotWithShape="1">
                <a:blip r:embed="rId1"/>
                <a:stretch>
                  <a:fillRect l="-5" t="-14" r="2" b="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4178222" y="2131795"/>
            <a:ext cx="214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梯度下降法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4683959" y="1341694"/>
            <a:ext cx="7068229" cy="7083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梯度的方向就是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上升最快的方向</a:t>
            </a:r>
            <a:endParaRPr lang="en-US" altLang="zh-CN" sz="14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梯度：单变量函数就是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导数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；多变量函数就是偏导数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178222" y="4323324"/>
            <a:ext cx="559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zh-CN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3.</a:t>
            </a:r>
            <a:r>
              <a:rPr kumimoji="1"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梯度下降算法分类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4683959" y="4672876"/>
            <a:ext cx="7068229" cy="15351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lvl="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6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全梯度下降：使用</a:t>
            </a: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全部样本的梯度值</a:t>
            </a:r>
            <a:endParaRPr lang="zh-CN" altLang="en-US" sz="16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6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随机梯度下降：随机选择</a:t>
            </a: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一个样本</a:t>
            </a:r>
            <a:r>
              <a:rPr lang="zh-CN" altLang="en-US" sz="16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的梯度值更新权重</a:t>
            </a:r>
            <a:endParaRPr lang="zh-CN" altLang="en-US" sz="1600" dirty="0">
              <a:solidFill>
                <a:srgbClr val="333333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6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小批量梯度下降：随机</a:t>
            </a: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选择小部分样本</a:t>
            </a:r>
            <a:r>
              <a:rPr lang="zh-CN" altLang="en-US" sz="16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的梯度值更新权重</a:t>
            </a:r>
            <a:endParaRPr lang="zh-CN" altLang="en-US" sz="1600" dirty="0">
              <a:solidFill>
                <a:srgbClr val="333333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6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随机平均梯度下降：使用</a:t>
            </a: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以前产生的梯度值</a:t>
            </a:r>
            <a:r>
              <a:rPr lang="zh-CN" altLang="en-US" sz="16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来指导当前的梯度计算</a:t>
            </a:r>
            <a:endParaRPr lang="zh-CN" altLang="en-US" sz="1600" dirty="0">
              <a:solidFill>
                <a:srgbClr val="333333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线性回归概念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41281" y="2238155"/>
            <a:ext cx="8415519" cy="1335183"/>
          </a:xfrm>
          <a:prstGeom prst="rect">
            <a:avLst/>
          </a:prstGeom>
          <a:noFill/>
          <a:ln w="127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2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591540" y="1348069"/>
            <a:ext cx="7365260" cy="781278"/>
          </a:xfrm>
        </p:spPr>
        <p:txBody>
          <a:bodyPr/>
          <a:lstStyle/>
          <a:p>
            <a:r>
              <a:rPr lang="zh-CN" altLang="en-US" sz="1600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利用</a:t>
            </a:r>
            <a:r>
              <a:rPr lang="zh-CN" altLang="en-US" sz="1600" b="1" i="0" u="none" strike="noStrike" dirty="0">
                <a:solidFill>
                  <a:srgbClr val="C00000"/>
                </a:solidFill>
                <a:effectLst/>
                <a:latin typeface="Open Sans" panose="020B0606030504020204" pitchFamily="34" charset="0"/>
              </a:rPr>
              <a:t>回归方程</a:t>
            </a:r>
            <a:r>
              <a:rPr lang="en-US" altLang="zh-CN" sz="1600" b="1" i="0" u="none" strike="noStrike" dirty="0">
                <a:solidFill>
                  <a:srgbClr val="C00000"/>
                </a:solidFill>
                <a:effectLst/>
                <a:latin typeface="Open Sans" panose="020B0606030504020204" pitchFamily="34" charset="0"/>
              </a:rPr>
              <a:t>(</a:t>
            </a:r>
            <a:r>
              <a:rPr lang="zh-CN" altLang="en-US" sz="1600" b="1" i="0" u="none" strike="noStrike" dirty="0">
                <a:solidFill>
                  <a:srgbClr val="C00000"/>
                </a:solidFill>
                <a:effectLst/>
                <a:latin typeface="Open Sans" panose="020B0606030504020204" pitchFamily="34" charset="0"/>
              </a:rPr>
              <a:t>函数</a:t>
            </a:r>
            <a:r>
              <a:rPr lang="en-US" altLang="zh-CN" sz="1600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)</a:t>
            </a:r>
            <a:r>
              <a:rPr lang="zh-CN" altLang="en-US" sz="16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对 </a:t>
            </a:r>
            <a:r>
              <a:rPr lang="zh-CN" altLang="en-US" sz="1600" b="1" i="0" u="none" strike="noStrike" dirty="0">
                <a:solidFill>
                  <a:srgbClr val="C00000"/>
                </a:solidFill>
                <a:effectLst/>
                <a:latin typeface="Open Sans" panose="020B0606030504020204" pitchFamily="34" charset="0"/>
              </a:rPr>
              <a:t>一个或多个自变量</a:t>
            </a:r>
            <a:r>
              <a:rPr lang="en-US" altLang="zh-CN" sz="1600" b="1" i="0" u="none" strike="noStrike" dirty="0">
                <a:solidFill>
                  <a:srgbClr val="C00000"/>
                </a:solidFill>
                <a:effectLst/>
                <a:latin typeface="Open Sans" panose="020B0606030504020204" pitchFamily="34" charset="0"/>
              </a:rPr>
              <a:t>(</a:t>
            </a:r>
            <a:r>
              <a:rPr lang="zh-CN" altLang="en-US" sz="1600" b="1" i="0" u="none" strike="noStrike" dirty="0">
                <a:solidFill>
                  <a:srgbClr val="C00000"/>
                </a:solidFill>
                <a:effectLst/>
                <a:latin typeface="Open Sans" panose="020B0606030504020204" pitchFamily="34" charset="0"/>
              </a:rPr>
              <a:t>特征值</a:t>
            </a:r>
            <a:r>
              <a:rPr lang="en-US" altLang="zh-CN" sz="1600" b="1" i="0" u="none" strike="noStrike" dirty="0">
                <a:solidFill>
                  <a:srgbClr val="C00000"/>
                </a:solidFill>
                <a:effectLst/>
                <a:latin typeface="Open Sans" panose="020B0606030504020204" pitchFamily="34" charset="0"/>
              </a:rPr>
              <a:t>)</a:t>
            </a:r>
            <a:r>
              <a:rPr lang="zh-CN" altLang="en-US" sz="1600" b="1" i="0" u="none" strike="noStrike" dirty="0">
                <a:solidFill>
                  <a:srgbClr val="C00000"/>
                </a:solidFill>
                <a:effectLst/>
                <a:latin typeface="Open Sans" panose="020B0606030504020204" pitchFamily="34" charset="0"/>
              </a:rPr>
              <a:t>和因变量</a:t>
            </a:r>
            <a:r>
              <a:rPr lang="en-US" altLang="zh-CN" sz="1600" b="1" i="0" u="none" strike="noStrike" dirty="0">
                <a:solidFill>
                  <a:srgbClr val="C00000"/>
                </a:solidFill>
                <a:effectLst/>
                <a:latin typeface="Open Sans" panose="020B0606030504020204" pitchFamily="34" charset="0"/>
              </a:rPr>
              <a:t>(</a:t>
            </a:r>
            <a:r>
              <a:rPr lang="zh-CN" altLang="en-US" sz="1600" b="1" i="0" u="none" strike="noStrike" dirty="0">
                <a:solidFill>
                  <a:srgbClr val="C00000"/>
                </a:solidFill>
                <a:effectLst/>
                <a:latin typeface="Open Sans" panose="020B0606030504020204" pitchFamily="34" charset="0"/>
              </a:rPr>
              <a:t>目标值</a:t>
            </a:r>
            <a:r>
              <a:rPr lang="en-US" altLang="zh-CN" sz="1600" b="1" i="0" u="none" strike="noStrike" dirty="0">
                <a:solidFill>
                  <a:srgbClr val="C00000"/>
                </a:solidFill>
                <a:effectLst/>
                <a:latin typeface="Open Sans" panose="020B0606030504020204" pitchFamily="34" charset="0"/>
              </a:rPr>
              <a:t>)</a:t>
            </a:r>
            <a:r>
              <a:rPr lang="zh-CN" altLang="en-US" sz="1600" b="1" i="0" u="none" strike="noStrike" dirty="0">
                <a:solidFill>
                  <a:srgbClr val="C00000"/>
                </a:solidFill>
                <a:effectLst/>
                <a:latin typeface="Open Sans" panose="020B0606030504020204" pitchFamily="34" charset="0"/>
              </a:rPr>
              <a:t>之间</a:t>
            </a:r>
            <a:r>
              <a:rPr lang="zh-CN" altLang="en-US" sz="1600" b="0" i="0" u="none" strike="noStrike" dirty="0">
                <a:solidFill>
                  <a:srgbClr val="C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zh-CN" altLang="en-US" sz="16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关系进行建模的一种分析方式。</a:t>
            </a:r>
            <a:endParaRPr lang="en-US" altLang="zh-CN" sz="1400" dirty="0">
              <a:solidFill>
                <a:srgbClr val="AD2A26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3" name="Shape 2678"/>
          <p:cNvSpPr/>
          <p:nvPr/>
        </p:nvSpPr>
        <p:spPr>
          <a:xfrm>
            <a:off x="4345066" y="2458924"/>
            <a:ext cx="733927" cy="6637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18" y="5891"/>
                </a:moveTo>
                <a:lnTo>
                  <a:pt x="8345" y="5891"/>
                </a:lnTo>
                <a:cubicBezTo>
                  <a:pt x="8075" y="5891"/>
                  <a:pt x="7855" y="6111"/>
                  <a:pt x="7855" y="6382"/>
                </a:cubicBezTo>
                <a:cubicBezTo>
                  <a:pt x="7855" y="6653"/>
                  <a:pt x="8075" y="6873"/>
                  <a:pt x="8345" y="6873"/>
                </a:cubicBez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moveTo>
                  <a:pt x="6382" y="5891"/>
                </a:moveTo>
                <a:cubicBezTo>
                  <a:pt x="6111" y="5891"/>
                  <a:pt x="5891" y="6111"/>
                  <a:pt x="5891" y="6382"/>
                </a:cubicBezTo>
                <a:cubicBezTo>
                  <a:pt x="5891" y="6653"/>
                  <a:pt x="6111" y="6873"/>
                  <a:pt x="6382" y="6873"/>
                </a:cubicBezTo>
                <a:cubicBezTo>
                  <a:pt x="6653" y="6873"/>
                  <a:pt x="6873" y="6653"/>
                  <a:pt x="6873" y="6382"/>
                </a:cubicBezTo>
                <a:cubicBezTo>
                  <a:pt x="6873" y="6111"/>
                  <a:pt x="6653" y="5891"/>
                  <a:pt x="6382" y="5891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0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5891"/>
                </a:moveTo>
                <a:cubicBezTo>
                  <a:pt x="2184" y="5891"/>
                  <a:pt x="1964" y="6111"/>
                  <a:pt x="1964" y="6382"/>
                </a:cubicBezTo>
                <a:cubicBezTo>
                  <a:pt x="1964" y="6653"/>
                  <a:pt x="2184" y="6873"/>
                  <a:pt x="2455" y="6873"/>
                </a:cubicBezTo>
                <a:cubicBezTo>
                  <a:pt x="2725" y="6873"/>
                  <a:pt x="2945" y="6653"/>
                  <a:pt x="2945" y="6382"/>
                </a:cubicBezTo>
                <a:cubicBezTo>
                  <a:pt x="2945" y="6111"/>
                  <a:pt x="2725" y="5891"/>
                  <a:pt x="2455" y="5891"/>
                </a:cubicBezTo>
                <a:moveTo>
                  <a:pt x="4418" y="5891"/>
                </a:moveTo>
                <a:cubicBezTo>
                  <a:pt x="4147" y="5891"/>
                  <a:pt x="3927" y="6111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cubicBezTo>
                  <a:pt x="4689" y="6873"/>
                  <a:pt x="4909" y="6653"/>
                  <a:pt x="4909" y="6382"/>
                </a:cubicBezTo>
                <a:cubicBezTo>
                  <a:pt x="4909" y="6111"/>
                  <a:pt x="4689" y="5891"/>
                  <a:pt x="4418" y="5891"/>
                </a:cubicBezTo>
                <a:moveTo>
                  <a:pt x="16691" y="7855"/>
                </a:moveTo>
                <a:lnTo>
                  <a:pt x="982" y="7855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7855"/>
                  <a:pt x="16691" y="7855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chemeClr val="tx1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marL="0" marR="0" lvl="0" indent="0" algn="ctr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kumimoji="0" sz="156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黑体" panose="02010609060101010101" pitchFamily="49" charset="-122"/>
              <a:cs typeface="Arial" panose="020B0604020202020204"/>
              <a:sym typeface="Gill Sans" panose="020B0502020104020203"/>
            </a:endParaRPr>
          </a:p>
        </p:txBody>
      </p:sp>
      <p:sp>
        <p:nvSpPr>
          <p:cNvPr id="14" name="Shape 2678"/>
          <p:cNvSpPr/>
          <p:nvPr/>
        </p:nvSpPr>
        <p:spPr>
          <a:xfrm>
            <a:off x="3043532" y="2458924"/>
            <a:ext cx="733927" cy="6637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18" y="5891"/>
                </a:moveTo>
                <a:lnTo>
                  <a:pt x="8345" y="5891"/>
                </a:lnTo>
                <a:cubicBezTo>
                  <a:pt x="8075" y="5891"/>
                  <a:pt x="7855" y="6111"/>
                  <a:pt x="7855" y="6382"/>
                </a:cubicBezTo>
                <a:cubicBezTo>
                  <a:pt x="7855" y="6653"/>
                  <a:pt x="8075" y="6873"/>
                  <a:pt x="8345" y="6873"/>
                </a:cubicBez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moveTo>
                  <a:pt x="6382" y="5891"/>
                </a:moveTo>
                <a:cubicBezTo>
                  <a:pt x="6111" y="5891"/>
                  <a:pt x="5891" y="6111"/>
                  <a:pt x="5891" y="6382"/>
                </a:cubicBezTo>
                <a:cubicBezTo>
                  <a:pt x="5891" y="6653"/>
                  <a:pt x="6111" y="6873"/>
                  <a:pt x="6382" y="6873"/>
                </a:cubicBezTo>
                <a:cubicBezTo>
                  <a:pt x="6653" y="6873"/>
                  <a:pt x="6873" y="6653"/>
                  <a:pt x="6873" y="6382"/>
                </a:cubicBezTo>
                <a:cubicBezTo>
                  <a:pt x="6873" y="6111"/>
                  <a:pt x="6653" y="5891"/>
                  <a:pt x="6382" y="5891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0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5891"/>
                </a:moveTo>
                <a:cubicBezTo>
                  <a:pt x="2184" y="5891"/>
                  <a:pt x="1964" y="6111"/>
                  <a:pt x="1964" y="6382"/>
                </a:cubicBezTo>
                <a:cubicBezTo>
                  <a:pt x="1964" y="6653"/>
                  <a:pt x="2184" y="6873"/>
                  <a:pt x="2455" y="6873"/>
                </a:cubicBezTo>
                <a:cubicBezTo>
                  <a:pt x="2725" y="6873"/>
                  <a:pt x="2945" y="6653"/>
                  <a:pt x="2945" y="6382"/>
                </a:cubicBezTo>
                <a:cubicBezTo>
                  <a:pt x="2945" y="6111"/>
                  <a:pt x="2725" y="5891"/>
                  <a:pt x="2455" y="5891"/>
                </a:cubicBezTo>
                <a:moveTo>
                  <a:pt x="4418" y="5891"/>
                </a:moveTo>
                <a:cubicBezTo>
                  <a:pt x="4147" y="5891"/>
                  <a:pt x="3927" y="6111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cubicBezTo>
                  <a:pt x="4689" y="6873"/>
                  <a:pt x="4909" y="6653"/>
                  <a:pt x="4909" y="6382"/>
                </a:cubicBezTo>
                <a:cubicBezTo>
                  <a:pt x="4909" y="6111"/>
                  <a:pt x="4689" y="5891"/>
                  <a:pt x="4418" y="5891"/>
                </a:cubicBezTo>
                <a:moveTo>
                  <a:pt x="16691" y="7855"/>
                </a:moveTo>
                <a:lnTo>
                  <a:pt x="982" y="7855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7855"/>
                  <a:pt x="16691" y="7855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chemeClr val="tx1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marL="0" marR="0" lvl="0" indent="0" algn="ctr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kumimoji="0" sz="156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黑体" panose="02010609060101010101" pitchFamily="49" charset="-122"/>
              <a:cs typeface="Arial" panose="020B0604020202020204"/>
              <a:sym typeface="Gill Sans" panose="020B0502020104020203"/>
            </a:endParaRPr>
          </a:p>
        </p:txBody>
      </p:sp>
      <p:sp>
        <p:nvSpPr>
          <p:cNvPr id="15" name="Shape 2678"/>
          <p:cNvSpPr/>
          <p:nvPr/>
        </p:nvSpPr>
        <p:spPr>
          <a:xfrm>
            <a:off x="1857613" y="2458924"/>
            <a:ext cx="733927" cy="6637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18" y="5891"/>
                </a:moveTo>
                <a:lnTo>
                  <a:pt x="8345" y="5891"/>
                </a:lnTo>
                <a:cubicBezTo>
                  <a:pt x="8075" y="5891"/>
                  <a:pt x="7855" y="6111"/>
                  <a:pt x="7855" y="6382"/>
                </a:cubicBezTo>
                <a:cubicBezTo>
                  <a:pt x="7855" y="6653"/>
                  <a:pt x="8075" y="6873"/>
                  <a:pt x="8345" y="6873"/>
                </a:cubicBez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moveTo>
                  <a:pt x="6382" y="5891"/>
                </a:moveTo>
                <a:cubicBezTo>
                  <a:pt x="6111" y="5891"/>
                  <a:pt x="5891" y="6111"/>
                  <a:pt x="5891" y="6382"/>
                </a:cubicBezTo>
                <a:cubicBezTo>
                  <a:pt x="5891" y="6653"/>
                  <a:pt x="6111" y="6873"/>
                  <a:pt x="6382" y="6873"/>
                </a:cubicBezTo>
                <a:cubicBezTo>
                  <a:pt x="6653" y="6873"/>
                  <a:pt x="6873" y="6653"/>
                  <a:pt x="6873" y="6382"/>
                </a:cubicBezTo>
                <a:cubicBezTo>
                  <a:pt x="6873" y="6111"/>
                  <a:pt x="6653" y="5891"/>
                  <a:pt x="6382" y="5891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0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5891"/>
                </a:moveTo>
                <a:cubicBezTo>
                  <a:pt x="2184" y="5891"/>
                  <a:pt x="1964" y="6111"/>
                  <a:pt x="1964" y="6382"/>
                </a:cubicBezTo>
                <a:cubicBezTo>
                  <a:pt x="1964" y="6653"/>
                  <a:pt x="2184" y="6873"/>
                  <a:pt x="2455" y="6873"/>
                </a:cubicBezTo>
                <a:cubicBezTo>
                  <a:pt x="2725" y="6873"/>
                  <a:pt x="2945" y="6653"/>
                  <a:pt x="2945" y="6382"/>
                </a:cubicBezTo>
                <a:cubicBezTo>
                  <a:pt x="2945" y="6111"/>
                  <a:pt x="2725" y="5891"/>
                  <a:pt x="2455" y="5891"/>
                </a:cubicBezTo>
                <a:moveTo>
                  <a:pt x="4418" y="5891"/>
                </a:moveTo>
                <a:cubicBezTo>
                  <a:pt x="4147" y="5891"/>
                  <a:pt x="3927" y="6111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cubicBezTo>
                  <a:pt x="4689" y="6873"/>
                  <a:pt x="4909" y="6653"/>
                  <a:pt x="4909" y="6382"/>
                </a:cubicBezTo>
                <a:cubicBezTo>
                  <a:pt x="4909" y="6111"/>
                  <a:pt x="4689" y="5891"/>
                  <a:pt x="4418" y="5891"/>
                </a:cubicBezTo>
                <a:moveTo>
                  <a:pt x="16691" y="7855"/>
                </a:moveTo>
                <a:lnTo>
                  <a:pt x="982" y="7855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7855"/>
                  <a:pt x="16691" y="7855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chemeClr val="tx1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marL="0" marR="0" lvl="0" indent="0" algn="ctr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kumimoji="0" sz="156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黑体" panose="02010609060101010101" pitchFamily="49" charset="-122"/>
              <a:cs typeface="Arial" panose="020B0604020202020204"/>
              <a:sym typeface="Gill Sans" panose="020B0502020104020203"/>
            </a:endParaRPr>
          </a:p>
        </p:txBody>
      </p:sp>
      <p:sp>
        <p:nvSpPr>
          <p:cNvPr id="16" name="Shape 2678"/>
          <p:cNvSpPr/>
          <p:nvPr/>
        </p:nvSpPr>
        <p:spPr>
          <a:xfrm>
            <a:off x="5604556" y="2458924"/>
            <a:ext cx="733927" cy="6637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18" y="5891"/>
                </a:moveTo>
                <a:lnTo>
                  <a:pt x="8345" y="5891"/>
                </a:lnTo>
                <a:cubicBezTo>
                  <a:pt x="8075" y="5891"/>
                  <a:pt x="7855" y="6111"/>
                  <a:pt x="7855" y="6382"/>
                </a:cubicBezTo>
                <a:cubicBezTo>
                  <a:pt x="7855" y="6653"/>
                  <a:pt x="8075" y="6873"/>
                  <a:pt x="8345" y="6873"/>
                </a:cubicBez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moveTo>
                  <a:pt x="6382" y="5891"/>
                </a:moveTo>
                <a:cubicBezTo>
                  <a:pt x="6111" y="5891"/>
                  <a:pt x="5891" y="6111"/>
                  <a:pt x="5891" y="6382"/>
                </a:cubicBezTo>
                <a:cubicBezTo>
                  <a:pt x="5891" y="6653"/>
                  <a:pt x="6111" y="6873"/>
                  <a:pt x="6382" y="6873"/>
                </a:cubicBezTo>
                <a:cubicBezTo>
                  <a:pt x="6653" y="6873"/>
                  <a:pt x="6873" y="6653"/>
                  <a:pt x="6873" y="6382"/>
                </a:cubicBezTo>
                <a:cubicBezTo>
                  <a:pt x="6873" y="6111"/>
                  <a:pt x="6653" y="5891"/>
                  <a:pt x="6382" y="5891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0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5891"/>
                </a:moveTo>
                <a:cubicBezTo>
                  <a:pt x="2184" y="5891"/>
                  <a:pt x="1964" y="6111"/>
                  <a:pt x="1964" y="6382"/>
                </a:cubicBezTo>
                <a:cubicBezTo>
                  <a:pt x="1964" y="6653"/>
                  <a:pt x="2184" y="6873"/>
                  <a:pt x="2455" y="6873"/>
                </a:cubicBezTo>
                <a:cubicBezTo>
                  <a:pt x="2725" y="6873"/>
                  <a:pt x="2945" y="6653"/>
                  <a:pt x="2945" y="6382"/>
                </a:cubicBezTo>
                <a:cubicBezTo>
                  <a:pt x="2945" y="6111"/>
                  <a:pt x="2725" y="5891"/>
                  <a:pt x="2455" y="5891"/>
                </a:cubicBezTo>
                <a:moveTo>
                  <a:pt x="4418" y="5891"/>
                </a:moveTo>
                <a:cubicBezTo>
                  <a:pt x="4147" y="5891"/>
                  <a:pt x="3927" y="6111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cubicBezTo>
                  <a:pt x="4689" y="6873"/>
                  <a:pt x="4909" y="6653"/>
                  <a:pt x="4909" y="6382"/>
                </a:cubicBezTo>
                <a:cubicBezTo>
                  <a:pt x="4909" y="6111"/>
                  <a:pt x="4689" y="5891"/>
                  <a:pt x="4418" y="5891"/>
                </a:cubicBezTo>
                <a:moveTo>
                  <a:pt x="16691" y="7855"/>
                </a:moveTo>
                <a:lnTo>
                  <a:pt x="982" y="7855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7855"/>
                  <a:pt x="16691" y="7855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chemeClr val="tx1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marL="0" marR="0" lvl="0" indent="0" algn="ctr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kumimoji="0" sz="156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黑体" panose="02010609060101010101" pitchFamily="49" charset="-122"/>
              <a:cs typeface="Arial" panose="020B0604020202020204"/>
              <a:sym typeface="Gill Sans" panose="020B0502020104020203"/>
            </a:endParaRPr>
          </a:p>
        </p:txBody>
      </p:sp>
      <p:sp>
        <p:nvSpPr>
          <p:cNvPr id="18" name="文本占位符 2"/>
          <p:cNvSpPr txBox="1"/>
          <p:nvPr/>
        </p:nvSpPr>
        <p:spPr>
          <a:xfrm>
            <a:off x="1809485" y="3094494"/>
            <a:ext cx="7788443" cy="495903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房子面积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房子位置 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房子楼层     房子朝向              房子价格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9" name="Shape 2784"/>
          <p:cNvSpPr/>
          <p:nvPr/>
        </p:nvSpPr>
        <p:spPr>
          <a:xfrm>
            <a:off x="7897969" y="2430745"/>
            <a:ext cx="733927" cy="6637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20593"/>
                </a:moveTo>
                <a:lnTo>
                  <a:pt x="11291" y="17648"/>
                </a:lnTo>
                <a:cubicBezTo>
                  <a:pt x="14694" y="17407"/>
                  <a:pt x="17408" y="14693"/>
                  <a:pt x="17649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1291" y="13205"/>
                </a:moveTo>
                <a:cubicBezTo>
                  <a:pt x="12252" y="13010"/>
                  <a:pt x="13005" y="12252"/>
                  <a:pt x="13201" y="11291"/>
                </a:cubicBezTo>
                <a:lnTo>
                  <a:pt x="16667" y="11291"/>
                </a:lnTo>
                <a:cubicBezTo>
                  <a:pt x="16431" y="14152"/>
                  <a:pt x="14152" y="16429"/>
                  <a:pt x="11291" y="16666"/>
                </a:cubicBezTo>
                <a:cubicBezTo>
                  <a:pt x="11291" y="16666"/>
                  <a:pt x="11291" y="13205"/>
                  <a:pt x="11291" y="13205"/>
                </a:cubicBezTo>
                <a:close/>
                <a:moveTo>
                  <a:pt x="11291" y="4934"/>
                </a:moveTo>
                <a:cubicBezTo>
                  <a:pt x="12233" y="5012"/>
                  <a:pt x="13111" y="5315"/>
                  <a:pt x="13875" y="5784"/>
                </a:cubicBezTo>
                <a:cubicBezTo>
                  <a:pt x="13793" y="5967"/>
                  <a:pt x="13745" y="6168"/>
                  <a:pt x="13745" y="6382"/>
                </a:cubicBezTo>
                <a:cubicBezTo>
                  <a:pt x="13745" y="7195"/>
                  <a:pt x="14405" y="7855"/>
                  <a:pt x="15218" y="7855"/>
                </a:cubicBezTo>
                <a:cubicBezTo>
                  <a:pt x="15432" y="7855"/>
                  <a:pt x="15633" y="7807"/>
                  <a:pt x="15816" y="7725"/>
                </a:cubicBezTo>
                <a:cubicBezTo>
                  <a:pt x="16286" y="8489"/>
                  <a:pt x="16589" y="9367"/>
                  <a:pt x="16667" y="10309"/>
                </a:cubicBezTo>
                <a:lnTo>
                  <a:pt x="13201" y="10309"/>
                </a:lnTo>
                <a:cubicBezTo>
                  <a:pt x="13005" y="9348"/>
                  <a:pt x="12252" y="8590"/>
                  <a:pt x="11291" y="8395"/>
                </a:cubicBezTo>
                <a:cubicBezTo>
                  <a:pt x="11291" y="8395"/>
                  <a:pt x="11291" y="4934"/>
                  <a:pt x="11291" y="4934"/>
                </a:cubicBezTo>
                <a:close/>
                <a:moveTo>
                  <a:pt x="11291" y="1007"/>
                </a:moveTo>
                <a:cubicBezTo>
                  <a:pt x="16320" y="1256"/>
                  <a:pt x="20345" y="5281"/>
                  <a:pt x="20594" y="10309"/>
                </a:cubicBezTo>
                <a:lnTo>
                  <a:pt x="17649" y="10309"/>
                </a:lnTo>
                <a:cubicBezTo>
                  <a:pt x="17563" y="9102"/>
                  <a:pt x="17162" y="7985"/>
                  <a:pt x="16534" y="7031"/>
                </a:cubicBezTo>
                <a:cubicBezTo>
                  <a:pt x="16631" y="6835"/>
                  <a:pt x="16691" y="6616"/>
                  <a:pt x="16691" y="6382"/>
                </a:cubicBezTo>
                <a:cubicBezTo>
                  <a:pt x="16691" y="5569"/>
                  <a:pt x="16032" y="4909"/>
                  <a:pt x="15218" y="4909"/>
                </a:cubicBezTo>
                <a:cubicBezTo>
                  <a:pt x="14984" y="4909"/>
                  <a:pt x="14765" y="4969"/>
                  <a:pt x="14568" y="5066"/>
                </a:cubicBezTo>
                <a:cubicBezTo>
                  <a:pt x="13614" y="4439"/>
                  <a:pt x="12498" y="4038"/>
                  <a:pt x="11291" y="3952"/>
                </a:cubicBezTo>
                <a:cubicBezTo>
                  <a:pt x="11291" y="3952"/>
                  <a:pt x="11291" y="1007"/>
                  <a:pt x="11291" y="1007"/>
                </a:cubicBezTo>
                <a:close/>
                <a:moveTo>
                  <a:pt x="10309" y="3949"/>
                </a:moveTo>
                <a:cubicBezTo>
                  <a:pt x="7225" y="4167"/>
                  <a:pt x="4703" y="6417"/>
                  <a:pt x="4078" y="9370"/>
                </a:cubicBezTo>
                <a:cubicBezTo>
                  <a:pt x="3590" y="9486"/>
                  <a:pt x="3196" y="9843"/>
                  <a:pt x="3030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cubicBezTo>
                  <a:pt x="10309" y="1007"/>
                  <a:pt x="10309" y="3949"/>
                  <a:pt x="10309" y="3949"/>
                </a:cubicBezTo>
                <a:close/>
                <a:moveTo>
                  <a:pt x="10309" y="8395"/>
                </a:moveTo>
                <a:cubicBezTo>
                  <a:pt x="9348" y="8590"/>
                  <a:pt x="8595" y="9348"/>
                  <a:pt x="8399" y="10309"/>
                </a:cubicBezTo>
                <a:lnTo>
                  <a:pt x="5796" y="10309"/>
                </a:lnTo>
                <a:cubicBezTo>
                  <a:pt x="5666" y="9948"/>
                  <a:pt x="5405" y="9649"/>
                  <a:pt x="5062" y="9482"/>
                </a:cubicBezTo>
                <a:cubicBezTo>
                  <a:pt x="5626" y="7018"/>
                  <a:pt x="7730" y="5144"/>
                  <a:pt x="10309" y="4930"/>
                </a:cubicBezTo>
                <a:cubicBezTo>
                  <a:pt x="10309" y="4930"/>
                  <a:pt x="10309" y="8395"/>
                  <a:pt x="10309" y="8395"/>
                </a:cubicBezTo>
                <a:close/>
                <a:moveTo>
                  <a:pt x="10309" y="16670"/>
                </a:moveTo>
                <a:cubicBezTo>
                  <a:pt x="7730" y="16456"/>
                  <a:pt x="5626" y="14582"/>
                  <a:pt x="5062" y="12118"/>
                </a:cubicBezTo>
                <a:cubicBezTo>
                  <a:pt x="5405" y="11951"/>
                  <a:pt x="5666" y="11652"/>
                  <a:pt x="5796" y="11291"/>
                </a:cubicBezTo>
                <a:lnTo>
                  <a:pt x="8399" y="11291"/>
                </a:lnTo>
                <a:cubicBezTo>
                  <a:pt x="8595" y="12252"/>
                  <a:pt x="9348" y="13010"/>
                  <a:pt x="10309" y="13205"/>
                </a:cubicBezTo>
                <a:cubicBezTo>
                  <a:pt x="10309" y="13205"/>
                  <a:pt x="10309" y="16670"/>
                  <a:pt x="10309" y="16670"/>
                </a:cubicBezTo>
                <a:close/>
                <a:moveTo>
                  <a:pt x="10309" y="20593"/>
                </a:moveTo>
                <a:cubicBezTo>
                  <a:pt x="5280" y="20344"/>
                  <a:pt x="1255" y="16319"/>
                  <a:pt x="1006" y="11291"/>
                </a:cubicBezTo>
                <a:lnTo>
                  <a:pt x="3030" y="11291"/>
                </a:lnTo>
                <a:cubicBezTo>
                  <a:pt x="3196" y="11757"/>
                  <a:pt x="3590" y="12114"/>
                  <a:pt x="4078" y="12230"/>
                </a:cubicBezTo>
                <a:cubicBezTo>
                  <a:pt x="4703" y="15183"/>
                  <a:pt x="7225" y="17434"/>
                  <a:pt x="10309" y="17651"/>
                </a:cubicBezTo>
                <a:cubicBezTo>
                  <a:pt x="10309" y="17651"/>
                  <a:pt x="10309" y="20593"/>
                  <a:pt x="10309" y="20593"/>
                </a:cubicBezTo>
                <a:close/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FF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marL="0" marR="0" lvl="0" indent="0" algn="ctr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kumimoji="0" sz="156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黑体" panose="02010609060101010101" pitchFamily="49" charset="-122"/>
              <a:cs typeface="Arial" panose="020B0604020202020204"/>
              <a:sym typeface="Gill Sans" panose="020B0502020104020203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占位符 2"/>
              <p:cNvSpPr txBox="1"/>
              <p:nvPr/>
            </p:nvSpPr>
            <p:spPr>
              <a:xfrm>
                <a:off x="857237" y="3532100"/>
                <a:ext cx="9699318" cy="517190"/>
              </a:xfrm>
              <a:prstGeom prst="rect">
                <a:avLst/>
              </a:prstGeom>
            </p:spPr>
            <p:txBody>
              <a:bodyPr/>
              <a:lstStyle>
                <a:lvl1pPr marL="0" indent="0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defRPr>
                </a:lvl1pPr>
                <a:lvl2pPr marL="990600" indent="-3810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2pPr>
                <a:lvl3pPr marL="15240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65"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3pPr>
                <a:lvl4pPr marL="21336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8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4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20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6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marR="0" lvl="0" indent="-28575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数学</a:t>
                </a:r>
                <a14:m>
                  <m:oMath xmlns:m="http://schemas.openxmlformats.org/officeDocument/2006/math">
                    <m:r>
                      <a:rPr kumimoji="0" lang="zh-CN" alt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rPr>
                      <m:t>公式</m:t>
                    </m:r>
                  </m:oMath>
                </a14:m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：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=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sz="1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kumimoji="0" lang="en-US" altLang="zh-CN" sz="1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sz="1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1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0" lang="en-US" altLang="zh-CN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0" lang="en-US" altLang="zh-CN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zh-CN" altLang="en-US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altLang="zh-CN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kumimoji="0" lang="en-US" altLang="zh-CN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1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+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kumimoji="0" lang="en-US" altLang="zh-CN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1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+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…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+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=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kumimoji="0" lang="en-US" altLang="zh-CN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x</m:t>
                    </m:r>
                    <m:r>
                      <a:rPr kumimoji="0" lang="en-US" altLang="zh-CN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+</m:t>
                    </m:r>
                    <m:r>
                      <a:rPr kumimoji="0" lang="en-US" altLang="zh-CN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mc:Choice>
        <mc:Fallback>
          <p:sp>
            <p:nvSpPr>
              <p:cNvPr id="20" name="文本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37" y="3532100"/>
                <a:ext cx="9699318" cy="517190"/>
              </a:xfrm>
              <a:prstGeom prst="rect">
                <a:avLst/>
              </a:prstGeom>
              <a:blipFill rotWithShape="1">
                <a:blip r:embed="rId1"/>
                <a:stretch>
                  <a:fillRect l="-6" t="-44" r="3" b="1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占位符 2"/>
              <p:cNvSpPr txBox="1"/>
              <p:nvPr/>
            </p:nvSpPr>
            <p:spPr>
              <a:xfrm>
                <a:off x="1541281" y="4045695"/>
                <a:ext cx="9431519" cy="1023595"/>
              </a:xfrm>
              <a:prstGeom prst="rect">
                <a:avLst/>
              </a:prstGeom>
            </p:spPr>
            <p:txBody>
              <a:bodyPr/>
              <a:lstStyle>
                <a:lvl1pPr marL="0" indent="0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defRPr>
                </a:lvl1pPr>
                <a:lvl2pPr marL="990600" indent="-3810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2pPr>
                <a:lvl3pPr marL="15240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65"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3pPr>
                <a:lvl4pPr marL="21336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8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4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20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6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黑体" panose="02010609060101010101" pitchFamily="49" charset="-122"/>
                    <a:cs typeface="阿里巴巴普惠体" panose="00020600040101010101" pitchFamily="18" charset="-122"/>
                  </a:rPr>
                  <a:t>其中  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黑体" panose="02010609060101010101" pitchFamily="49" charset="-122"/>
                    <a:cs typeface="阿里巴巴普惠体" panose="00020600040101010101" pitchFamily="18" charset="-122"/>
                  </a:rPr>
                  <a:t>w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黑体" panose="02010609060101010101" pitchFamily="49" charset="-122"/>
                    <a:cs typeface="阿里巴巴普惠体" panose="00020600040101010101" pitchFamily="18" charset="-122"/>
                  </a:rPr>
                  <a:t>为：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eqArr>
                                  <m:eqArr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w</m:t>
                                    </m:r>
                                  </m:e>
                                </m:eqArr>
                              </m:e>
                              <m:sub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⋮</m:t>
                            </m:r>
                          </m:e>
                        </m:eqArr>
                      </m:e>
                    </m:d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黑体" panose="02010609060101010101" pitchFamily="49" charset="-122"/>
                    <a:cs typeface="阿里巴巴普惠体" panose="00020600040101010101" pitchFamily="18" charset="-122"/>
                  </a:rPr>
                  <a:t> ，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黑体" panose="02010609060101010101" pitchFamily="49" charset="-122"/>
                    <a:cs typeface="阿里巴巴普惠体" panose="00020600040101010101" pitchFamily="18" charset="-122"/>
                  </a:rPr>
                  <a:t>x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黑体" panose="02010609060101010101" pitchFamily="49" charset="-122"/>
                    <a:cs typeface="阿里巴巴普惠体" panose="00020600040101010101" pitchFamily="18" charset="-122"/>
                  </a:rPr>
                  <a:t>为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eqArr>
                                  <m:eqArr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x</m:t>
                                    </m:r>
                                  </m:e>
                                </m:eqArr>
                              </m:e>
                              <m:sub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⋮</m:t>
                            </m:r>
                          </m:e>
                        </m:eqArr>
                      </m:e>
                    </m:d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黑体" panose="02010609060101010101" pitchFamily="49" charset="-122"/>
                    <a:cs typeface="阿里巴巴普惠体" panose="00020600040101010101" pitchFamily="18" charset="-122"/>
                  </a:rPr>
                  <a:t>      根据矩阵运算：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黑体" panose="02010609060101010101" pitchFamily="49" charset="-122"/>
                    <a:cs typeface="阿里巴巴普惠体" panose="00020600040101010101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p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x</m:t>
                    </m:r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黑体" panose="02010609060101010101" pitchFamily="49" charset="-122"/>
                    <a:cs typeface="阿里巴巴普惠体" panose="00020600040101010101" pitchFamily="18" charset="-122"/>
                  </a:rPr>
                  <a:t> 为 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黑体" panose="02010609060101010101" pitchFamily="49" charset="-122"/>
                    <a:cs typeface="阿里巴巴普惠体" panose="00020600040101010101" pitchFamily="18" charset="-122"/>
                  </a:rPr>
                  <a:t>[b,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黑体" panose="02010609060101010101" pitchFamily="49" charset="-122"/>
                    <a:cs typeface="阿里巴巴普惠体" panose="00020600040101010101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黑体" panose="02010609060101010101" pitchFamily="49" charset="-122"/>
                    <a:cs typeface="阿里巴巴普惠体" panose="00020600040101010101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黑体" panose="02010609060101010101" pitchFamily="49" charset="-122"/>
                    <a:cs typeface="阿里巴巴普惠体" panose="00020600040101010101" pitchFamily="18" charset="-122"/>
                  </a:rPr>
                  <a:t>  </a:t>
                </a:r>
                <a14:m>
                  <m:oMath xmlns:m="http://schemas.openxmlformats.org/officeDocument/2006/math">
                    <m:r>
                      <a:rPr kumimoji="0" lang="zh-CN" alt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⋯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黑体" panose="02010609060101010101" pitchFamily="49" charset="-122"/>
                    <a:cs typeface="阿里巴巴普惠体" panose="00020600040101010101" pitchFamily="18" charset="-122"/>
                  </a:rPr>
                  <a:t>]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黑体" panose="02010609060101010101" pitchFamily="49" charset="-122"/>
                    <a:cs typeface="阿里巴巴普惠体" panose="00020600040101010101" pitchFamily="18" charset="-122"/>
                  </a:rPr>
                  <a:t> 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黑体" panose="02010609060101010101" pitchFamily="49" charset="-122"/>
                    <a:cs typeface="阿里巴巴普惠体" panose="00020600040101010101" pitchFamily="18" charset="-122"/>
                  </a:rPr>
                  <a:t>@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黑体" panose="02010609060101010101" pitchFamily="49" charset="-122"/>
                    <a:cs typeface="阿里巴巴普惠体" panose="00020600040101010101" pitchFamily="18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eqArr>
                                  <m:eqArr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x</m:t>
                                    </m:r>
                                  </m:e>
                                </m:eqArr>
                              </m:e>
                              <m:sub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⋮</m:t>
                            </m:r>
                          </m:e>
                        </m:eqArr>
                      </m:e>
                    </m:d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黑体" panose="02010609060101010101" pitchFamily="49" charset="-122"/>
                    <a:cs typeface="阿里巴巴普惠体" panose="00020600040101010101" pitchFamily="18" charset="-122"/>
                  </a:rPr>
                  <a:t> 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黑体" panose="02010609060101010101" pitchFamily="49" charset="-122"/>
                  <a:cs typeface="阿里巴巴普惠体" panose="00020600040101010101" pitchFamily="18" charset="-122"/>
                </a:endParaRPr>
              </a:p>
            </p:txBody>
          </p:sp>
        </mc:Choice>
        <mc:Fallback>
          <p:sp>
            <p:nvSpPr>
              <p:cNvPr id="21" name="文本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281" y="4045695"/>
                <a:ext cx="9431519" cy="1023595"/>
              </a:xfrm>
              <a:prstGeom prst="rect">
                <a:avLst/>
              </a:prstGeom>
              <a:blipFill rotWithShape="1">
                <a:blip r:embed="rId2"/>
                <a:stretch>
                  <a:fillRect l="-1" t="-11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三角形 21"/>
          <p:cNvSpPr/>
          <p:nvPr/>
        </p:nvSpPr>
        <p:spPr>
          <a:xfrm rot="2651319">
            <a:off x="851566" y="5577558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501708" y="4096393"/>
            <a:ext cx="8455092" cy="1023595"/>
          </a:xfrm>
          <a:prstGeom prst="rect">
            <a:avLst/>
          </a:prstGeom>
          <a:noFill/>
          <a:ln w="127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" name="文本占位符 2"/>
          <p:cNvSpPr txBox="1"/>
          <p:nvPr/>
        </p:nvSpPr>
        <p:spPr>
          <a:xfrm>
            <a:off x="1202017" y="1552385"/>
            <a:ext cx="924565" cy="61010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定义</a:t>
            </a:r>
            <a:endParaRPr lang="en-US" altLang="zh-CN" dirty="0">
              <a:solidFill>
                <a:srgbClr val="AD2A26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01 (8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05900" y="5174812"/>
            <a:ext cx="1481455" cy="14814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905331" y="1170330"/>
            <a:ext cx="4408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zh-CN" altLang="en-US" sz="16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、关于损失函数下列说法正确的是？（</a:t>
            </a:r>
            <a:r>
              <a:rPr lang="zh-CN" altLang="en-US" sz="1600" b="1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多选</a:t>
            </a:r>
            <a:r>
              <a:rPr lang="zh-CN" altLang="en-US" sz="16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endParaRPr lang="zh-CN" altLang="en-US" sz="1600" dirty="0">
              <a:solidFill>
                <a:prstClr val="black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34932" y="1675008"/>
            <a:ext cx="69847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）损失函数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(Loss Function)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又被称为代价函数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(Cost Function)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、目标函数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）它是模型输出（预测值）和观测结果（真实值）之间概率分布差异的量化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）线性回归的损失函数形如：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）线性回归可采用的是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MSE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来衡量模型的损失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136" y="2911192"/>
            <a:ext cx="6398418" cy="55040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0270644" y="2459370"/>
            <a:ext cx="1247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答案：</a:t>
            </a:r>
            <a:r>
              <a:rPr lang="en-US" altLang="zh-CN" sz="12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ABCD</a:t>
            </a:r>
            <a:r>
              <a:rPr lang="zh-CN" altLang="en-US" sz="12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905331" y="4087901"/>
            <a:ext cx="4264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lang="zh-CN" altLang="en-US" sz="16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 关于正规方程的说法正确的是（多选）？</a:t>
            </a:r>
            <a:endParaRPr lang="zh-CN" altLang="en-US" sz="1600" dirty="0">
              <a:solidFill>
                <a:prstClr val="black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193363" y="4654069"/>
            <a:ext cx="622959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）它是线性回归中参数向量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w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的解析式，通过损失函数求解而来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）方阵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X</a:t>
            </a:r>
            <a:r>
              <a:rPr lang="en-US" altLang="zh-CN" sz="14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X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一定是可逆的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）使用正规方程求解最优参数时，它的计算规模随着数据维度的增加而增加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X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是特征矩阵，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y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是目标值向量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038" y="3963862"/>
            <a:ext cx="2246631" cy="611181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0236992" y="4931382"/>
            <a:ext cx="1139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答案：</a:t>
            </a:r>
            <a:r>
              <a:rPr lang="en-US" altLang="zh-CN" sz="12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ACD</a:t>
            </a:r>
            <a:r>
              <a:rPr lang="zh-CN" altLang="en-US" sz="12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01 (8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05900" y="5174812"/>
            <a:ext cx="1481455" cy="14814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860636" y="1207670"/>
            <a:ext cx="3998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lang="zh-CN" altLang="en-US" sz="16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、关于梯度下降说法正确的是？（</a:t>
            </a:r>
            <a:r>
              <a:rPr lang="zh-CN" altLang="en-US" sz="1600" b="1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多选</a:t>
            </a:r>
            <a:r>
              <a:rPr lang="zh-CN" altLang="en-US" sz="16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endParaRPr lang="zh-CN" altLang="en-US" sz="1600" dirty="0">
              <a:solidFill>
                <a:prstClr val="black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92684" y="1870009"/>
            <a:ext cx="5729454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）目的是求解一组权重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w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的值，使得关于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w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的函数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J(w)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取得最小值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）梯度的本质是一个矢量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）沿着梯度的方向是函数值下降最快的方向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）权重的迭代公式中步长需要手动设定，不可过大或过小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558" y="1077429"/>
            <a:ext cx="2312293" cy="6267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596170" y="2178444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答案：</a:t>
            </a:r>
            <a:r>
              <a:rPr lang="en-US" altLang="zh-CN" sz="12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ABD</a:t>
            </a:r>
            <a:r>
              <a:rPr lang="zh-CN" altLang="en-US" sz="12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2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错误 上升</a:t>
            </a:r>
            <a:endParaRPr lang="zh-CN" altLang="en-US" sz="12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860636" y="4000538"/>
            <a:ext cx="5290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 下列关于其它常见的梯度下降方法的描述正确的是？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020245" y="4653628"/>
            <a:ext cx="568296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）全梯度下降每次更新权重都要使用全部的数据集数据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）随机梯度下降每次更新权重只需要使用数据集中某一个样本的数据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）小批量梯度下降法综合了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FGD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SGD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的优势，缓解了两者的缺陷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SAG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在任何情况下都比其它梯度下降方法表现要好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362638" y="5036312"/>
            <a:ext cx="2614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答案：</a:t>
            </a:r>
            <a:r>
              <a:rPr lang="en-US" altLang="zh-CN" sz="12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ABC</a:t>
            </a:r>
            <a:r>
              <a:rPr lang="zh-CN" altLang="en-US" sz="12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2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错误，每个方法有自己的应用场景</a:t>
            </a:r>
            <a:endParaRPr lang="zh-CN" altLang="en-US" sz="12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602176" y="852138"/>
            <a:ext cx="7228417" cy="5153723"/>
          </a:xfrm>
        </p:spPr>
        <p:txBody>
          <a:bodyPr anchor="t"/>
          <a:lstStyle/>
          <a:p>
            <a:r>
              <a:rPr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线性回归简介</a:t>
            </a:r>
            <a:endParaRPr lang="en-US" altLang="zh-CN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定义、线性回归的分类、应用场景</a:t>
            </a:r>
            <a:endParaRPr lang="en-US" altLang="zh-CN" sz="1600" b="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线性回归问题的求解</a:t>
            </a:r>
            <a:endParaRPr lang="en-US" altLang="zh-CN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kumimoji="1"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线性回归</a:t>
            </a:r>
            <a:r>
              <a:rPr kumimoji="1" lang="en-US" altLang="zh-CN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kumimoji="1"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、损失函数、导数和矩阵、正规方程法、梯度下降算法</a:t>
            </a:r>
            <a:endParaRPr kumimoji="1" lang="en-US" altLang="zh-CN" sz="1600" b="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回归模型评估方法</a:t>
            </a:r>
            <a:endParaRPr kumimoji="1" lang="en-US" altLang="zh-CN" dirty="0">
              <a:solidFill>
                <a:srgbClr val="C0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kumimoji="1" lang="en-US" altLang="zh-CN" sz="1600" b="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MAE</a:t>
            </a:r>
            <a:r>
              <a:rPr kumimoji="1" lang="zh-CN" altLang="en-US" sz="1600" b="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1" lang="en-US" altLang="zh-CN" sz="1600" b="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MSE</a:t>
            </a:r>
            <a:r>
              <a:rPr kumimoji="1" lang="zh-CN" altLang="en-US" sz="1600" b="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1" lang="en-US" altLang="zh-CN" sz="1600" b="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RMSE</a:t>
            </a:r>
            <a:endParaRPr kumimoji="1" lang="en-US" altLang="zh-CN" dirty="0">
              <a:solidFill>
                <a:srgbClr val="C0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线性回归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和案例 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线性回归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、案例波士顿房价预测</a:t>
            </a:r>
            <a:endParaRPr kumimoji="1"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欠拟合与过拟合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出现原因、解决方法、</a:t>
            </a: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L1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正则化、</a:t>
            </a: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L2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正则化</a:t>
            </a:r>
            <a:r>
              <a:rPr kumimoji="1" lang="zh-CN" altLang="en-US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endParaRPr kumimoji="1" lang="en-US" altLang="zh-CN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457200" lvl="1" indent="-457200">
              <a:lnSpc>
                <a:spcPct val="200000"/>
              </a:lnSpc>
              <a:buFont typeface="Wingdings" panose="05000000000000000000" pitchFamily="2" charset="2"/>
              <a:buChar char="u"/>
            </a:pPr>
            <a:endParaRPr kumimoji="1" lang="en-US" altLang="zh-CN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457200" lvl="1" indent="-457200">
              <a:lnSpc>
                <a:spcPct val="200000"/>
              </a:lnSpc>
              <a:buFont typeface="Wingdings" panose="05000000000000000000" pitchFamily="2" charset="2"/>
              <a:buChar char="u"/>
            </a:pPr>
            <a:endParaRPr kumimoji="1" lang="en-US" altLang="zh-CN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89818" y="630555"/>
            <a:ext cx="6298881" cy="4855845"/>
          </a:xfrm>
        </p:spPr>
        <p:txBody>
          <a:bodyPr/>
          <a:lstStyle/>
          <a:p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掌握常用的回归评估方法</a:t>
            </a:r>
            <a:endParaRPr lang="en-US" altLang="zh-CN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r>
              <a:rPr kumimoji="1" lang="zh-CN" altLang="en-US" dirty="0"/>
              <a:t>了解不同评估方法的特点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线性回归模型评估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MAE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MSE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RMSE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三种指标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8" name="文本框 2"/>
          <p:cNvSpPr txBox="1"/>
          <p:nvPr/>
        </p:nvSpPr>
        <p:spPr>
          <a:xfrm flipH="1">
            <a:off x="1422052" y="1769147"/>
            <a:ext cx="4369149" cy="70403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我们希望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衡量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预测值和真实值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之间的差距，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会用到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MAE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MSE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RMSE</a:t>
            </a:r>
            <a:r>
              <a:rPr lang="zh-CN" altLang="en-US" sz="1400" b="0" i="0" dirty="0">
                <a:effectLst/>
                <a:latin typeface="Roboto" panose="02000000000000000000" pitchFamily="2" charset="0"/>
              </a:rPr>
              <a:t>多种测评函数进行评价</a:t>
            </a:r>
            <a:endParaRPr lang="zh-CN" altLang="en-US" sz="1400" b="0" i="0" dirty="0">
              <a:effectLst/>
              <a:latin typeface="Roboto" panose="02000000000000000000" pitchFamily="2" charset="0"/>
            </a:endParaRPr>
          </a:p>
        </p:txBody>
      </p:sp>
      <p:sp>
        <p:nvSpPr>
          <p:cNvPr id="17" name="文本占位符 2"/>
          <p:cNvSpPr txBox="1"/>
          <p:nvPr/>
        </p:nvSpPr>
        <p:spPr>
          <a:xfrm>
            <a:off x="1022877" y="1311007"/>
            <a:ext cx="4369149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为什么要进行线性回归模型的评估</a:t>
            </a:r>
            <a:endParaRPr kumimoji="0" lang="zh-CN" altLang="en-GB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6" name="文本占位符 2"/>
          <p:cNvSpPr txBox="1"/>
          <p:nvPr/>
        </p:nvSpPr>
        <p:spPr>
          <a:xfrm>
            <a:off x="6433832" y="1290399"/>
            <a:ext cx="4789344" cy="358171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平均绝对误差 </a:t>
            </a:r>
            <a:r>
              <a:rPr kumimoji="0" lang="en-GB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Mean Absolute Error MAE</a:t>
            </a:r>
            <a:endParaRPr kumimoji="0" lang="en-GB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3564" y="1716596"/>
            <a:ext cx="2382473" cy="5774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2"/>
              <p:cNvSpPr txBox="1"/>
              <p:nvPr/>
            </p:nvSpPr>
            <p:spPr>
              <a:xfrm flipH="1">
                <a:off x="6875216" y="2294061"/>
                <a:ext cx="4570550" cy="13547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en-GB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n </a:t>
                </a:r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为样本数量</a:t>
                </a:r>
                <a:r>
                  <a: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, </a:t>
                </a:r>
                <a:r>
                  <a:rPr lang="en-GB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y </a:t>
                </a:r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为实际值</a:t>
                </a:r>
                <a:r>
                  <a: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, 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altLang="zh-CN" sz="14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y</m:t>
                        </m:r>
                      </m:e>
                    </m:acc>
                  </m:oMath>
                </a14:m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为预测值</a:t>
                </a:r>
                <a:endParaRPr lang="en-GB" altLang="zh-CN" sz="1400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GB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MAE 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越小模型预测约准确</a:t>
                </a:r>
                <a:endParaRPr lang="en-US" altLang="zh-CN" sz="1400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GB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from </a:t>
                </a:r>
                <a:r>
                  <a:rPr lang="en-GB" altLang="zh-CN" sz="1400" dirty="0" err="1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sklearn.metrics</a:t>
                </a:r>
                <a:r>
                  <a:rPr lang="en-GB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import </a:t>
                </a:r>
                <a:r>
                  <a:rPr lang="en-GB" altLang="zh-CN" sz="1400" dirty="0" err="1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mean_absolute_error</a:t>
                </a:r>
                <a:endParaRPr lang="en-GB" altLang="zh-CN" sz="1400" dirty="0">
                  <a:solidFill>
                    <a:schemeClr val="accent2">
                      <a:lumMod val="75000"/>
                    </a:scheme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GB" altLang="zh-CN" sz="1400" dirty="0" err="1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mean_absolute_error</a:t>
                </a:r>
                <a:r>
                  <a:rPr lang="en-GB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</a:t>
                </a:r>
                <a:r>
                  <a:rPr lang="en-GB" altLang="zh-CN" sz="1400" dirty="0" err="1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y_test,y_predict</a:t>
                </a:r>
                <a:r>
                  <a:rPr lang="en-GB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</a:t>
                </a:r>
                <a:endParaRPr lang="zh-CN" altLang="en-US" sz="1400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5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875216" y="2294061"/>
                <a:ext cx="4570550" cy="1354730"/>
              </a:xfrm>
              <a:prstGeom prst="rect">
                <a:avLst/>
              </a:prstGeom>
              <a:blipFill rotWithShape="1">
                <a:blip r:embed="rId2"/>
                <a:stretch>
                  <a:fillRect l="-2" t="-33" r="12" b="6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占位符 2"/>
          <p:cNvSpPr txBox="1"/>
          <p:nvPr/>
        </p:nvSpPr>
        <p:spPr>
          <a:xfrm>
            <a:off x="1084066" y="3996813"/>
            <a:ext cx="4789344" cy="358171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均方误差 </a:t>
            </a:r>
            <a:r>
              <a:rPr kumimoji="0" lang="en-GB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Mean Squared Error MSE</a:t>
            </a:r>
            <a:endParaRPr kumimoji="0" lang="en-GB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2"/>
              <p:cNvSpPr txBox="1"/>
              <p:nvPr/>
            </p:nvSpPr>
            <p:spPr>
              <a:xfrm flipH="1">
                <a:off x="1525450" y="5000475"/>
                <a:ext cx="4570550" cy="13547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en-GB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n </a:t>
                </a:r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为样本数量</a:t>
                </a:r>
                <a:r>
                  <a: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, </a:t>
                </a:r>
                <a:r>
                  <a:rPr lang="en-GB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y </a:t>
                </a:r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为实际值</a:t>
                </a:r>
                <a:r>
                  <a: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, 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altLang="zh-CN" sz="14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y</m:t>
                        </m:r>
                      </m:e>
                    </m:acc>
                  </m:oMath>
                </a14:m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为预测值</a:t>
                </a:r>
                <a:endParaRPr lang="en-GB" altLang="zh-CN" sz="1400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GB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MSE 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越小模型预测约准确</a:t>
                </a:r>
                <a:endParaRPr lang="en-US" altLang="zh-CN" sz="1400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GB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from </a:t>
                </a:r>
                <a:r>
                  <a:rPr lang="en-GB" altLang="zh-CN" sz="1400" dirty="0" err="1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sklearn.metrics</a:t>
                </a:r>
                <a:r>
                  <a:rPr lang="en-GB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import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GB" altLang="zh-CN" sz="1400" dirty="0" err="1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mean_squared_error</a:t>
                </a:r>
                <a:endParaRPr lang="en-GB" altLang="zh-CN" sz="1400" dirty="0">
                  <a:solidFill>
                    <a:schemeClr val="accent2">
                      <a:lumMod val="75000"/>
                    </a:scheme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GB" altLang="zh-CN" sz="1400" dirty="0" err="1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mean_squared_error</a:t>
                </a:r>
                <a:r>
                  <a:rPr lang="en-GB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</a:t>
                </a:r>
                <a:r>
                  <a:rPr lang="en-GB" altLang="zh-CN" sz="1400" dirty="0" err="1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y_test,y_predict</a:t>
                </a:r>
                <a:r>
                  <a:rPr lang="en-GB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</a:t>
                </a:r>
                <a:endParaRPr lang="en-GB" altLang="zh-CN" sz="1400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19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525450" y="5000475"/>
                <a:ext cx="4570550" cy="1354730"/>
              </a:xfrm>
              <a:prstGeom prst="rect">
                <a:avLst/>
              </a:prstGeom>
              <a:blipFill rotWithShape="1">
                <a:blip r:embed="rId3"/>
                <a:stretch>
                  <a:fillRect l="-4" t="-36" b="9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占位符 2"/>
          <p:cNvSpPr txBox="1"/>
          <p:nvPr/>
        </p:nvSpPr>
        <p:spPr>
          <a:xfrm>
            <a:off x="6544190" y="3959736"/>
            <a:ext cx="4789344" cy="358171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均方根误差 </a:t>
            </a:r>
            <a:r>
              <a:rPr kumimoji="0" lang="en-GB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Root Mean Squared Error (RMSE)</a:t>
            </a:r>
            <a:endParaRPr kumimoji="0" lang="en-GB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"/>
              <p:cNvSpPr txBox="1"/>
              <p:nvPr/>
            </p:nvSpPr>
            <p:spPr>
              <a:xfrm flipH="1">
                <a:off x="6985574" y="4963398"/>
                <a:ext cx="4570550" cy="103156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en-GB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n </a:t>
                </a:r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为样本数量</a:t>
                </a:r>
                <a:r>
                  <a: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, </a:t>
                </a:r>
                <a:r>
                  <a:rPr lang="en-GB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y </a:t>
                </a:r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为实际值</a:t>
                </a:r>
                <a:r>
                  <a: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, 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altLang="zh-CN" sz="14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y</m:t>
                        </m:r>
                      </m:e>
                    </m:acc>
                  </m:oMath>
                </a14:m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为预测值</a:t>
                </a:r>
                <a:endParaRPr lang="en-GB" altLang="zh-CN" sz="1400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GB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RMSE 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越小模型预测约准确</a:t>
                </a:r>
                <a:endParaRPr lang="en-US" altLang="zh-CN" sz="1400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GB" altLang="zh-CN" sz="1400" b="0" i="0" dirty="0">
                    <a:solidFill>
                      <a:schemeClr val="accent2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RMSE </a:t>
                </a:r>
                <a:r>
                  <a:rPr lang="zh-CN" altLang="en-US" sz="1400" b="0" i="0" dirty="0">
                    <a:solidFill>
                      <a:schemeClr val="accent2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是 </a:t>
                </a:r>
                <a:r>
                  <a:rPr lang="en-GB" altLang="zh-CN" sz="1400" b="0" i="0" dirty="0">
                    <a:solidFill>
                      <a:schemeClr val="accent2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MSE </a:t>
                </a:r>
                <a:r>
                  <a:rPr lang="zh-CN" altLang="en-US" sz="1400" b="0" i="0" dirty="0">
                    <a:solidFill>
                      <a:schemeClr val="accent2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的平方根</a:t>
                </a:r>
                <a:r>
                  <a:rPr lang="zh-CN" altLang="en-US" sz="1400" b="0" i="0" dirty="0">
                    <a:effectLst/>
                    <a:latin typeface="Roboto" panose="02000000000000000000" pitchFamily="2" charset="0"/>
                  </a:rPr>
                  <a:t>，某些情况下比</a:t>
                </a:r>
                <a:r>
                  <a:rPr lang="en-GB" altLang="zh-CN" sz="1400" b="0" i="0" dirty="0">
                    <a:effectLst/>
                    <a:latin typeface="Roboto" panose="02000000000000000000" pitchFamily="2" charset="0"/>
                  </a:rPr>
                  <a:t>MES</a:t>
                </a:r>
                <a:r>
                  <a:rPr lang="zh-CN" altLang="en-US" sz="1400" b="0" i="0" dirty="0">
                    <a:effectLst/>
                    <a:latin typeface="Roboto" panose="02000000000000000000" pitchFamily="2" charset="0"/>
                  </a:rPr>
                  <a:t>更有用</a:t>
                </a:r>
                <a:endParaRPr lang="en-US" altLang="zh-CN" sz="1400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22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985574" y="4963398"/>
                <a:ext cx="4570550" cy="1031564"/>
              </a:xfrm>
              <a:prstGeom prst="rect">
                <a:avLst/>
              </a:prstGeom>
              <a:blipFill rotWithShape="1">
                <a:blip r:embed="rId4"/>
                <a:stretch>
                  <a:fillRect l="-13" t="-23" r="9" b="54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7975" y="4447282"/>
            <a:ext cx="2224531" cy="575894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0683" y="4421108"/>
            <a:ext cx="2224531" cy="620799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线性回归模型评估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MAE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MSE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RMSE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三种指标对比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7" name="文本占位符 2"/>
          <p:cNvSpPr txBox="1"/>
          <p:nvPr/>
        </p:nvSpPr>
        <p:spPr>
          <a:xfrm>
            <a:off x="1022877" y="1311007"/>
            <a:ext cx="8625620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举个栗子：我们绘制了一条直线 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y = 2x +5 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用来拟合 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y = 2x + 5 + e. 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这些数据点，其中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e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为噪声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(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随机值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)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9605" y="1810585"/>
            <a:ext cx="4294082" cy="282912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085" y="2389050"/>
            <a:ext cx="2487385" cy="551258"/>
          </a:xfrm>
          <a:prstGeom prst="rect">
            <a:avLst/>
          </a:prstGeom>
        </p:spPr>
      </p:pic>
      <p:sp>
        <p:nvSpPr>
          <p:cNvPr id="11" name="文本框 2"/>
          <p:cNvSpPr txBox="1"/>
          <p:nvPr/>
        </p:nvSpPr>
        <p:spPr>
          <a:xfrm flipH="1">
            <a:off x="1900852" y="5277507"/>
            <a:ext cx="8625620" cy="13503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RMSE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的计算公式中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有一个平方项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，因此大的误差将被平方，因此会增加 </a:t>
            </a:r>
            <a:r>
              <a:rPr lang="en-GB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RMSE 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的值，</a:t>
            </a:r>
            <a:r>
              <a:rPr lang="zh-CN" altLang="en-US" sz="1400" b="0" i="0" dirty="0">
                <a:effectLst/>
                <a:latin typeface="Roboto" panose="02000000000000000000" pitchFamily="2" charset="0"/>
              </a:rPr>
              <a:t>大多数情况下</a:t>
            </a:r>
            <a:r>
              <a:rPr lang="en-GB" altLang="zh-CN" sz="1400" b="0" i="0" dirty="0">
                <a:effectLst/>
                <a:latin typeface="Roboto" panose="02000000000000000000" pitchFamily="2" charset="0"/>
              </a:rPr>
              <a:t>RMSE&gt;MAE</a:t>
            </a:r>
            <a:r>
              <a:rPr lang="zh-CN" altLang="en-US" sz="1400" b="0" i="0" dirty="0">
                <a:effectLst/>
                <a:latin typeface="Roboto" panose="02000000000000000000" pitchFamily="2" charset="0"/>
              </a:rPr>
              <a:t> ，比如</a:t>
            </a:r>
            <a:r>
              <a:rPr lang="zh-CN" altLang="en-US" sz="1400" dirty="0">
                <a:latin typeface="Roboto" panose="02000000000000000000" pitchFamily="2" charset="0"/>
              </a:rPr>
              <a:t>两个误差大小为</a:t>
            </a:r>
            <a:r>
              <a:rPr lang="en-US" altLang="zh-CN" sz="1400" dirty="0">
                <a:latin typeface="Roboto" panose="02000000000000000000" pitchFamily="2" charset="0"/>
              </a:rPr>
              <a:t>1,</a:t>
            </a:r>
            <a:r>
              <a:rPr lang="zh-CN" altLang="en-US" sz="1400" dirty="0">
                <a:latin typeface="Roboto" panose="02000000000000000000" pitchFamily="2" charset="0"/>
              </a:rPr>
              <a:t> </a:t>
            </a:r>
            <a:r>
              <a:rPr lang="en-US" altLang="zh-CN" sz="1400" dirty="0">
                <a:latin typeface="Roboto" panose="02000000000000000000" pitchFamily="2" charset="0"/>
              </a:rPr>
              <a:t>3</a:t>
            </a:r>
            <a:r>
              <a:rPr lang="zh-CN" altLang="en-US" sz="1400" dirty="0">
                <a:latin typeface="Roboto" panose="02000000000000000000" pitchFamily="2" charset="0"/>
              </a:rPr>
              <a:t>求</a:t>
            </a:r>
            <a:r>
              <a:rPr lang="en-US" altLang="zh-CN" sz="1400" dirty="0">
                <a:latin typeface="Roboto" panose="02000000000000000000" pitchFamily="2" charset="0"/>
              </a:rPr>
              <a:t>MAE</a:t>
            </a:r>
            <a:r>
              <a:rPr lang="zh-CN" altLang="en-US" sz="1400" dirty="0">
                <a:latin typeface="Roboto" panose="02000000000000000000" pitchFamily="2" charset="0"/>
              </a:rPr>
              <a:t>和</a:t>
            </a:r>
            <a:r>
              <a:rPr lang="en-US" altLang="zh-CN" sz="1400" dirty="0">
                <a:latin typeface="Roboto" panose="02000000000000000000" pitchFamily="2" charset="0"/>
              </a:rPr>
              <a:t>RMSE</a:t>
            </a:r>
            <a:r>
              <a:rPr lang="zh-CN" altLang="en-US" sz="1400" dirty="0">
                <a:latin typeface="Roboto" panose="02000000000000000000" pitchFamily="2" charset="0"/>
              </a:rPr>
              <a:t>：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altLang="zh-CN" sz="1400" b="0" i="0" dirty="0">
                <a:effectLst/>
                <a:latin typeface="Roboto" panose="02000000000000000000" pitchFamily="2" charset="0"/>
              </a:rPr>
              <a:t>RMSE </a:t>
            </a:r>
            <a:r>
              <a:rPr lang="zh-CN" altLang="en-US" sz="1400" b="0" i="0" dirty="0">
                <a:effectLst/>
                <a:latin typeface="Roboto" panose="02000000000000000000" pitchFamily="2" charset="0"/>
              </a:rPr>
              <a:t>会放大预测误差</a:t>
            </a:r>
            <a:r>
              <a:rPr lang="zh-CN" altLang="en-US" sz="1400" b="0" i="0" dirty="0">
                <a:solidFill>
                  <a:schemeClr val="accent2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较大的样本</a:t>
            </a:r>
            <a:r>
              <a:rPr lang="zh-CN" altLang="en-US" sz="1400" b="0" i="0" dirty="0">
                <a:effectLst/>
                <a:latin typeface="Roboto" panose="02000000000000000000" pitchFamily="2" charset="0"/>
              </a:rPr>
              <a:t>对结果的影响，而 </a:t>
            </a:r>
            <a:r>
              <a:rPr lang="en-GB" altLang="zh-CN" sz="1400" b="0" i="0" dirty="0">
                <a:effectLst/>
                <a:latin typeface="Roboto" panose="02000000000000000000" pitchFamily="2" charset="0"/>
              </a:rPr>
              <a:t>MAE </a:t>
            </a:r>
            <a:r>
              <a:rPr lang="zh-CN" altLang="en-US" sz="1400" b="0" i="0" dirty="0">
                <a:solidFill>
                  <a:schemeClr val="accent2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只是给出了平均误差</a:t>
            </a:r>
            <a:endParaRPr lang="en-US" altLang="zh-CN" sz="1400" b="0" i="0" dirty="0">
              <a:solidFill>
                <a:schemeClr val="accent2">
                  <a:lumMod val="75000"/>
                </a:schemeClr>
              </a:solidFill>
              <a:effectLst/>
              <a:latin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latin typeface="Roboto" panose="02000000000000000000" pitchFamily="2" charset="0"/>
                <a:ea typeface="Alibaba PuHuiTi" pitchFamily="18" charset="-122"/>
                <a:cs typeface="Alibaba PuHuiTi" pitchFamily="18" charset="-122"/>
              </a:rPr>
              <a:t>结论：</a:t>
            </a:r>
            <a:r>
              <a:rPr lang="en-GB" altLang="zh-CN" sz="1400" b="0" i="0" dirty="0">
                <a:effectLst/>
                <a:latin typeface="Roboto" panose="02000000000000000000" pitchFamily="2" charset="0"/>
              </a:rPr>
              <a:t> RMSE</a:t>
            </a:r>
            <a:r>
              <a:rPr lang="zh-CN" altLang="en-US" sz="1400" b="0" i="0" dirty="0">
                <a:effectLst/>
                <a:latin typeface="Roboto" panose="02000000000000000000" pitchFamily="2" charset="0"/>
              </a:rPr>
              <a:t> </a:t>
            </a:r>
            <a:r>
              <a:rPr lang="en-GB" altLang="zh-CN" sz="1400" b="0" i="0" dirty="0">
                <a:effectLst/>
                <a:latin typeface="Roboto" panose="02000000000000000000" pitchFamily="2" charset="0"/>
              </a:rPr>
              <a:t>&gt;</a:t>
            </a:r>
            <a:r>
              <a:rPr lang="zh-CN" altLang="en-US" sz="1400" b="0" i="0" dirty="0">
                <a:effectLst/>
                <a:latin typeface="Roboto" panose="02000000000000000000" pitchFamily="2" charset="0"/>
              </a:rPr>
              <a:t> </a:t>
            </a:r>
            <a:r>
              <a:rPr lang="en-GB" altLang="zh-CN" sz="1400" b="0" i="0" dirty="0">
                <a:effectLst/>
                <a:latin typeface="Roboto" panose="02000000000000000000" pitchFamily="2" charset="0"/>
              </a:rPr>
              <a:t>MAE</a:t>
            </a:r>
            <a:r>
              <a:rPr lang="zh-CN" altLang="en-GB" sz="1400" b="0" i="0" dirty="0">
                <a:effectLst/>
                <a:latin typeface="Roboto" panose="02000000000000000000" pitchFamily="2" charset="0"/>
              </a:rPr>
              <a:t>都能</a:t>
            </a:r>
            <a:r>
              <a:rPr lang="zh-CN" altLang="en-US" sz="1400" b="0" i="0" dirty="0">
                <a:effectLst/>
                <a:latin typeface="Roboto" panose="02000000000000000000" pitchFamily="2" charset="0"/>
              </a:rPr>
              <a:t>反应真实误差，但是</a:t>
            </a:r>
            <a:r>
              <a:rPr lang="en-US" altLang="zh-CN" sz="1400" b="0" i="0" dirty="0">
                <a:effectLst/>
                <a:latin typeface="Roboto" panose="02000000000000000000" pitchFamily="2" charset="0"/>
              </a:rPr>
              <a:t>RMSE</a:t>
            </a:r>
            <a:r>
              <a:rPr lang="zh-CN" altLang="en-US" sz="1400" b="0" i="0" dirty="0">
                <a:effectLst/>
                <a:latin typeface="Roboto" panose="02000000000000000000" pitchFamily="2" charset="0"/>
              </a:rPr>
              <a:t>会对</a:t>
            </a:r>
            <a:r>
              <a:rPr lang="zh-CN" altLang="en-US" sz="1400" b="0" i="0" dirty="0">
                <a:solidFill>
                  <a:schemeClr val="accent2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异常点</a:t>
            </a:r>
            <a:r>
              <a:rPr lang="zh-CN" altLang="en-US" sz="1400" b="0" i="0" dirty="0">
                <a:effectLst/>
                <a:latin typeface="Roboto" panose="02000000000000000000" pitchFamily="2" charset="0"/>
              </a:rPr>
              <a:t>更加敏感</a:t>
            </a:r>
            <a:endParaRPr lang="en-GB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5" name="文本框 2"/>
          <p:cNvSpPr txBox="1"/>
          <p:nvPr/>
        </p:nvSpPr>
        <p:spPr>
          <a:xfrm flipH="1">
            <a:off x="1900852" y="4751988"/>
            <a:ext cx="8625620" cy="385234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MAE 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和 </a:t>
            </a:r>
            <a:r>
              <a:rPr lang="en-GB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RMSE 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非常接近，都表明模型的误差很低。</a:t>
            </a:r>
            <a:r>
              <a:rPr lang="en-GB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MAE 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或 </a:t>
            </a:r>
            <a:r>
              <a:rPr lang="en-GB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RMSE 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越小，误差越小！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340" y="3331282"/>
            <a:ext cx="4363426" cy="374982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线性回归模型评估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MAE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MSE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RMSE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三种指标对比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7" name="文本占位符 2"/>
          <p:cNvSpPr txBox="1"/>
          <p:nvPr/>
        </p:nvSpPr>
        <p:spPr>
          <a:xfrm>
            <a:off x="1022877" y="1311007"/>
            <a:ext cx="8625620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再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举个栗子：橙色线 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y = 2x +5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。</a:t>
            </a:r>
            <a:r>
              <a:rPr lang="zh-CN" altLang="en-GB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蓝色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的点</a:t>
            </a:r>
            <a:r>
              <a:rPr lang="zh-CN" altLang="en-US" sz="1400" b="0" i="0" dirty="0"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 </a:t>
            </a:r>
            <a:r>
              <a:rPr lang="en-GB" altLang="zh-CN" sz="1400" b="1" i="0" dirty="0"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y = y + sin(x)*exp(x/20) + e</a:t>
            </a:r>
            <a:r>
              <a:rPr lang="en-GB" altLang="zh-CN" sz="1400" b="0" i="0" dirty="0"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 </a:t>
            </a:r>
            <a:r>
              <a:rPr lang="zh-CN" altLang="en-US" sz="1400" b="0" i="0" dirty="0"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其中 </a:t>
            </a:r>
            <a:r>
              <a:rPr lang="en-GB" altLang="zh-CN" sz="1400" b="0" i="0" dirty="0"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exp() </a:t>
            </a:r>
            <a:r>
              <a:rPr lang="zh-CN" altLang="en-US" sz="1400" b="0" i="0" dirty="0"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表示指数函数</a:t>
            </a:r>
            <a:endParaRPr kumimoji="0" lang="zh-CN" alt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" name="文本框 2"/>
          <p:cNvSpPr txBox="1"/>
          <p:nvPr/>
        </p:nvSpPr>
        <p:spPr>
          <a:xfrm flipH="1">
            <a:off x="1022877" y="4445670"/>
            <a:ext cx="8625620" cy="103028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对比</a:t>
            </a:r>
            <a:r>
              <a:rPr lang="zh-CN" altLang="en-US" sz="1400" b="0" i="0" dirty="0"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第一张图，所有指标都变大了，</a:t>
            </a:r>
            <a:r>
              <a:rPr lang="en-GB" altLang="zh-CN" sz="1400" b="0" i="0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RMSE </a:t>
            </a:r>
            <a:r>
              <a:rPr lang="zh-CN" altLang="en-US" sz="1400" b="0" i="0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几乎是 </a:t>
            </a:r>
            <a:r>
              <a:rPr lang="en-GB" altLang="zh-CN" sz="1400" b="0" i="0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MAE </a:t>
            </a:r>
            <a:r>
              <a:rPr lang="zh-CN" altLang="en-US" sz="1400" b="0" i="0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值的两倍</a:t>
            </a:r>
            <a:r>
              <a:rPr lang="zh-CN" altLang="en-US" sz="1400" b="0" i="0" dirty="0"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，因为它对预测误差较大的点比较敏感</a:t>
            </a:r>
            <a:endParaRPr lang="en-US" altLang="zh-CN" sz="1400" b="0" i="0" dirty="0"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400" b="0" i="0" dirty="0">
                <a:effectLst/>
                <a:latin typeface="Roboto" panose="02000000000000000000" pitchFamily="2" charset="0"/>
              </a:rPr>
              <a:t>MAE</a:t>
            </a:r>
            <a:r>
              <a:rPr lang="zh-CN" altLang="en-US" sz="1400" b="0" i="0" dirty="0">
                <a:effectLst/>
                <a:latin typeface="Roboto" panose="02000000000000000000" pitchFamily="2" charset="0"/>
              </a:rPr>
              <a:t>和</a:t>
            </a:r>
            <a:r>
              <a:rPr lang="en-US" altLang="zh-CN" sz="1400" b="0" i="0" dirty="0">
                <a:effectLst/>
                <a:latin typeface="Roboto" panose="02000000000000000000" pitchFamily="2" charset="0"/>
              </a:rPr>
              <a:t>RMSE</a:t>
            </a:r>
            <a:r>
              <a:rPr lang="zh-CN" altLang="en-US" sz="1400" b="0" i="0" dirty="0">
                <a:effectLst/>
                <a:latin typeface="Roboto" panose="02000000000000000000" pitchFamily="2" charset="0"/>
              </a:rPr>
              <a:t>同样是真实反应误差，</a:t>
            </a:r>
            <a:r>
              <a:rPr lang="zh-CN" altLang="en-US" sz="1400" b="0" i="0" dirty="0">
                <a:solidFill>
                  <a:schemeClr val="accent2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能不能说</a:t>
            </a:r>
            <a:r>
              <a:rPr lang="en-US" altLang="zh-CN" sz="1400" b="0" i="0" dirty="0">
                <a:solidFill>
                  <a:schemeClr val="accent2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RMSE</a:t>
            </a:r>
            <a:r>
              <a:rPr lang="zh-CN" altLang="en-US" sz="1400" b="0" i="0" dirty="0">
                <a:solidFill>
                  <a:schemeClr val="accent2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是更好的指标？</a:t>
            </a:r>
            <a:r>
              <a:rPr lang="zh-CN" altLang="en-US" sz="1400" b="0" i="0" dirty="0">
                <a:effectLst/>
                <a:latin typeface="Roboto" panose="02000000000000000000" pitchFamily="2" charset="0"/>
              </a:rPr>
              <a:t>我们只按照</a:t>
            </a:r>
            <a:r>
              <a:rPr lang="en-US" altLang="zh-CN" sz="1400" b="0" i="0" dirty="0">
                <a:effectLst/>
                <a:latin typeface="Roboto" panose="02000000000000000000" pitchFamily="2" charset="0"/>
              </a:rPr>
              <a:t>RMSE</a:t>
            </a:r>
            <a:r>
              <a:rPr lang="zh-CN" altLang="en-US" sz="1400" b="0" i="0" dirty="0">
                <a:effectLst/>
                <a:latin typeface="Roboto" panose="02000000000000000000" pitchFamily="2" charset="0"/>
              </a:rPr>
              <a:t>指标来优化模型，让模型的误差</a:t>
            </a:r>
            <a:r>
              <a:rPr lang="zh-CN" altLang="en-US" sz="1400" dirty="0">
                <a:latin typeface="Roboto" panose="02000000000000000000" pitchFamily="2" charset="0"/>
              </a:rPr>
              <a:t>降</a:t>
            </a:r>
            <a:r>
              <a:rPr lang="zh-CN" altLang="en-US" sz="1400" b="0" i="0" dirty="0">
                <a:effectLst/>
                <a:latin typeface="Roboto" panose="02000000000000000000" pitchFamily="2" charset="0"/>
              </a:rPr>
              <a:t>的更低？</a:t>
            </a:r>
            <a:endParaRPr kumimoji="0" lang="en-GB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5298" y="1785614"/>
            <a:ext cx="4257202" cy="266005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995" y="2550338"/>
            <a:ext cx="3970837" cy="932685"/>
          </a:xfrm>
          <a:prstGeom prst="rect">
            <a:avLst/>
          </a:prstGeom>
        </p:spPr>
      </p:pic>
      <p:sp>
        <p:nvSpPr>
          <p:cNvPr id="5" name="文本框 2"/>
          <p:cNvSpPr txBox="1"/>
          <p:nvPr/>
        </p:nvSpPr>
        <p:spPr>
          <a:xfrm flipH="1">
            <a:off x="1123906" y="5602967"/>
            <a:ext cx="8625620" cy="70839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一直按照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RMSE</a:t>
            </a:r>
            <a:r>
              <a:rPr lang="zh-CN" altLang="en-US" sz="14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指标来训练模型，如果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RMSE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指标训练的非常低</a:t>
            </a:r>
            <a:r>
              <a:rPr lang="zh-CN" altLang="en-US" sz="14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，说明什么？</a:t>
            </a:r>
            <a:endParaRPr lang="en-US" altLang="zh-CN" sz="1400" dirty="0">
              <a:solidFill>
                <a:prstClr val="black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说明模型对异常点（对噪声）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也拟合的非常好。这样模型就容易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过拟合了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。所以评价指标要综合的看</a:t>
            </a:r>
            <a:endParaRPr kumimoji="0" lang="en-GB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178222" y="992142"/>
            <a:ext cx="559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一般</a:t>
            </a:r>
            <a:r>
              <a:rPr kumimoji="1"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使用</a:t>
            </a:r>
            <a:r>
              <a:rPr kumimoji="1" lang="en-GB" altLang="zh-CN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MAE </a:t>
            </a:r>
            <a:r>
              <a:rPr kumimoji="1"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和 </a:t>
            </a:r>
            <a:r>
              <a:rPr kumimoji="1" lang="en-GB" altLang="zh-CN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RMSE </a:t>
            </a:r>
            <a:r>
              <a:rPr kumimoji="1"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这两个指标</a:t>
            </a:r>
            <a:endParaRPr kumimoji="1" lang="en-US" altLang="zh-CN" b="1" dirty="0">
              <a:solidFill>
                <a:prstClr val="black">
                  <a:lumMod val="65000"/>
                  <a:lumOff val="35000"/>
                </a:prst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" name="文本占位符 1"/>
          <p:cNvSpPr txBox="1"/>
          <p:nvPr/>
        </p:nvSpPr>
        <p:spPr>
          <a:xfrm>
            <a:off x="173117" y="209410"/>
            <a:ext cx="4269059" cy="610724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9410" marR="0" lvl="1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828855" y="1575026"/>
            <a:ext cx="6472718" cy="116576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altLang="zh-CN" sz="16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MAE</a:t>
            </a:r>
            <a:r>
              <a:rPr lang="zh-CN" altLang="en-US" sz="16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反应的是“</a:t>
            </a: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真实”的平均误差</a:t>
            </a:r>
            <a:r>
              <a:rPr lang="zh-CN" altLang="en-US" sz="16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</a:t>
            </a:r>
            <a:r>
              <a:rPr lang="en-GB" altLang="zh-CN" sz="16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RMSE</a:t>
            </a:r>
            <a:r>
              <a:rPr lang="zh-CN" altLang="en-US" sz="16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会将</a:t>
            </a: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误差大的数据点放大</a:t>
            </a:r>
            <a:endParaRPr lang="en-US" altLang="zh-CN" sz="16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altLang="zh-CN" sz="16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MAE </a:t>
            </a:r>
            <a:r>
              <a:rPr lang="zh-CN" altLang="en-US" sz="16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不能体现出误差大的数据点，</a:t>
            </a:r>
            <a:r>
              <a:rPr lang="en-GB" altLang="zh-CN" sz="16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RMSE</a:t>
            </a:r>
            <a:r>
              <a:rPr lang="zh-CN" altLang="en-US" sz="16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放大大误差的数据点对指标的影响， 但是对异常数据比较敏感</a:t>
            </a:r>
            <a:endParaRPr lang="zh-CN" altLang="en-US" sz="1600" dirty="0">
              <a:solidFill>
                <a:prstClr val="black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7" name="TextBox 6"/>
          <p:cNvSpPr txBox="1"/>
          <p:nvPr/>
        </p:nvSpPr>
        <p:spPr>
          <a:xfrm>
            <a:off x="4828855" y="3329388"/>
            <a:ext cx="6472718" cy="15351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都能反映出预测值和真实值之间的误差</a:t>
            </a:r>
            <a:endParaRPr lang="en-US" altLang="zh-CN" sz="1600" dirty="0">
              <a:solidFill>
                <a:prstClr val="black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altLang="zh-CN" sz="16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MAE</a:t>
            </a:r>
            <a:r>
              <a:rPr lang="zh-CN" altLang="en-US" sz="16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对误差大小不敏感</a:t>
            </a:r>
            <a:endParaRPr lang="en-GB" altLang="zh-CN" sz="1600" dirty="0">
              <a:solidFill>
                <a:prstClr val="black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altLang="zh-CN" sz="16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RMSE</a:t>
            </a:r>
            <a:r>
              <a:rPr lang="zh-CN" altLang="en-US" sz="16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会放大预测误差较大的样本的影响</a:t>
            </a:r>
            <a:endParaRPr lang="zh-CN" altLang="en-US" sz="1600" dirty="0">
              <a:solidFill>
                <a:prstClr val="black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altLang="zh-CN" sz="16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RMSE</a:t>
            </a:r>
            <a:r>
              <a:rPr lang="zh-CN" altLang="en-US" sz="16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对异常数据敏感</a:t>
            </a:r>
            <a:endParaRPr lang="zh-CN" altLang="en-US" sz="1600" dirty="0">
              <a:solidFill>
                <a:prstClr val="black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243292" y="2881107"/>
            <a:ext cx="559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综合结论</a:t>
            </a:r>
            <a:endParaRPr kumimoji="1" lang="en-US" altLang="zh-CN" b="1" dirty="0">
              <a:solidFill>
                <a:prstClr val="black">
                  <a:lumMod val="65000"/>
                  <a:lumOff val="35000"/>
                </a:prst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602176" y="852138"/>
            <a:ext cx="7228417" cy="5153723"/>
          </a:xfrm>
        </p:spPr>
        <p:txBody>
          <a:bodyPr anchor="t"/>
          <a:lstStyle/>
          <a:p>
            <a:r>
              <a:rPr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线性回归简介</a:t>
            </a:r>
            <a:endParaRPr lang="en-US" altLang="zh-CN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定义、线性回归的分类、应用场景</a:t>
            </a:r>
            <a:endParaRPr lang="en-US" altLang="zh-CN" sz="1600" b="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线性回归问题的求解</a:t>
            </a:r>
            <a:endParaRPr lang="en-US" altLang="zh-CN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kumimoji="1"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线性回归</a:t>
            </a:r>
            <a:r>
              <a:rPr kumimoji="1" lang="en-US" altLang="zh-CN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kumimoji="1"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、损失函数、导数和矩阵、正规方程法、梯度下降算法</a:t>
            </a:r>
            <a:endParaRPr kumimoji="1" lang="en-US" altLang="zh-CN" sz="1600" b="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回归模型评估方法</a:t>
            </a:r>
            <a:endParaRPr kumimoji="1" lang="en-US" altLang="zh-CN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kumimoji="1" lang="en-US" altLang="zh-CN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MAE</a:t>
            </a:r>
            <a:r>
              <a:rPr kumimoji="1"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1" lang="en-US" altLang="zh-CN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MSE</a:t>
            </a:r>
            <a:r>
              <a:rPr kumimoji="1"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1" lang="en-US" altLang="zh-CN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RMSE</a:t>
            </a:r>
            <a:endParaRPr kumimoji="1"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线性回归</a:t>
            </a:r>
            <a:r>
              <a:rPr kumimoji="1" lang="en-US" altLang="zh-CN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kumimoji="1" lang="zh-CN" altLang="en-US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和案例 </a:t>
            </a:r>
            <a:endParaRPr kumimoji="1" lang="en-US" altLang="zh-CN" dirty="0">
              <a:solidFill>
                <a:srgbClr val="C0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kumimoji="1" lang="zh-CN" altLang="en-US" sz="1600" b="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线性回归</a:t>
            </a:r>
            <a:r>
              <a:rPr kumimoji="1" lang="en-US" altLang="zh-CN" sz="1600" b="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kumimoji="1" lang="zh-CN" altLang="en-US" sz="1600" b="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、案例波士顿房价预测</a:t>
            </a:r>
            <a:endParaRPr kumimoji="1" lang="en-US" altLang="zh-CN" sz="1600" b="0" dirty="0">
              <a:solidFill>
                <a:srgbClr val="C0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欠拟合与过拟合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出现原因、解决方法、</a:t>
            </a: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L1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正则化、</a:t>
            </a: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L2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正则化</a:t>
            </a:r>
            <a:r>
              <a:rPr kumimoji="1" lang="zh-CN" altLang="en-US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endParaRPr kumimoji="1" lang="en-US" altLang="zh-CN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457200" lvl="1" indent="-457200">
              <a:lnSpc>
                <a:spcPct val="200000"/>
              </a:lnSpc>
              <a:buFont typeface="Wingdings" panose="05000000000000000000" pitchFamily="2" charset="2"/>
              <a:buChar char="u"/>
            </a:pPr>
            <a:endParaRPr kumimoji="1" lang="en-US" altLang="zh-CN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457200" lvl="1" indent="-457200">
              <a:lnSpc>
                <a:spcPct val="200000"/>
              </a:lnSpc>
              <a:buFont typeface="Wingdings" panose="05000000000000000000" pitchFamily="2" charset="2"/>
              <a:buChar char="u"/>
            </a:pPr>
            <a:endParaRPr kumimoji="1" lang="en-US" altLang="zh-CN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8364294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线性回归正规方程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和梯度下降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86020" y="1705567"/>
            <a:ext cx="7589814" cy="1354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sklearn.linear_model.LinearRegression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kumimoji="0" lang="en-GB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fit_intercept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=True)</a:t>
            </a:r>
            <a:endParaRPr kumimoji="0" lang="en-GB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通过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正规方程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优化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参数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kumimoji="0" lang="en-GB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fit_intercept</a:t>
            </a:r>
            <a:r>
              <a:rPr kumimoji="0" lang="zh-CN" alt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是否计算偏置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属性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kumimoji="0" lang="en-GB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LinearRegression.coef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_ </a:t>
            </a:r>
            <a:r>
              <a:rPr kumimoji="0" lang="zh-CN" alt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（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回归系数） </a:t>
            </a:r>
            <a:r>
              <a:rPr kumimoji="0" lang="en-GB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LinearRegression.intercept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_</a:t>
            </a:r>
            <a:r>
              <a:rPr kumimoji="0" lang="zh-CN" alt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（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偏置）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86020" y="3166961"/>
            <a:ext cx="9807498" cy="3293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sklearn.linear_model.SGDRegressor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(loss="</a:t>
            </a:r>
            <a:r>
              <a:rPr kumimoji="0" lang="en-GB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squared_loss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", </a:t>
            </a:r>
            <a:r>
              <a:rPr kumimoji="0" lang="en-GB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fit_intercept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=True, </a:t>
            </a:r>
            <a:r>
              <a:rPr kumimoji="0" lang="en-GB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learning_rate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='constant', eta0=0.01)</a:t>
            </a:r>
            <a:endParaRPr kumimoji="0" lang="en-GB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GB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SGDRegressor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类实现了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随机梯度下降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学习，它支持不同的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损失函数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和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正则化惩罚项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，来拟合线性回归模型。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参数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loss</a:t>
            </a:r>
            <a:r>
              <a:rPr kumimoji="0" lang="zh-CN" alt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（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损失函数类型）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eg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loss=”</a:t>
            </a:r>
            <a:r>
              <a:rPr kumimoji="0" lang="en-GB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squared_loss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GB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fit_intercept</a:t>
            </a:r>
            <a:r>
              <a:rPr kumimoji="0" lang="zh-CN" alt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（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是否计算偏置）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GB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learning_rate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zh-CN" alt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（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学习率策略）：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string, optional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，可以配置学习率随着迭代次数不断减小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比如：学习率不断变小策略： 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‘</a:t>
            </a:r>
            <a:r>
              <a:rPr kumimoji="0" lang="en-GB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invscaling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’: eta = eta0 / pow(t, </a:t>
            </a:r>
            <a:r>
              <a:rPr kumimoji="0" lang="en-GB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power_t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=0.25)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eta0=0.01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（学习率的值）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	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属性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GB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SGDRegressor.coef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_ </a:t>
            </a:r>
            <a:r>
              <a:rPr kumimoji="0" lang="zh-CN" alt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（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回归系数）</a:t>
            </a:r>
            <a:r>
              <a:rPr kumimoji="0" lang="en-GB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SGDRegressor.intercept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_ </a:t>
            </a:r>
            <a:r>
              <a:rPr kumimoji="0" lang="zh-CN" alt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（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偏置）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862857" y="1250047"/>
            <a:ext cx="6631019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GB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sklearn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提供两种实现的</a:t>
            </a:r>
            <a:r>
              <a:rPr kumimoji="0" lang="en-GB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kumimoji="0" lang="zh-CN" altLang="en-GB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根据选择使用</a:t>
            </a:r>
            <a:endParaRPr kumimoji="0" lang="zh-CN" altLang="en-GB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线性回归概念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三角形 21"/>
          <p:cNvSpPr/>
          <p:nvPr/>
        </p:nvSpPr>
        <p:spPr>
          <a:xfrm rot="2651319">
            <a:off x="851566" y="5577558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" name="文本占位符 2"/>
          <p:cNvSpPr txBox="1"/>
          <p:nvPr/>
        </p:nvSpPr>
        <p:spPr>
          <a:xfrm>
            <a:off x="1202017" y="1552385"/>
            <a:ext cx="1841515" cy="61010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线性回归分类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685492" y="3324231"/>
          <a:ext cx="2140914" cy="3026234"/>
        </p:xfrm>
        <a:graphic>
          <a:graphicData uri="http://schemas.openxmlformats.org/drawingml/2006/table">
            <a:tbl>
              <a:tblPr/>
              <a:tblGrid>
                <a:gridCol w="543640"/>
                <a:gridCol w="604089"/>
                <a:gridCol w="993185"/>
              </a:tblGrid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编号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身高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体重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</a:tr>
              <a:tr h="4426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1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160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56.3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26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2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166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60.6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426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3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172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65.1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26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4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174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68.5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</a:tr>
              <a:tr h="4426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5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180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75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AD2B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2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6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176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AD2B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？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AD2B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5584987" y="3360542"/>
          <a:ext cx="5608529" cy="2009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19"/>
                <a:gridCol w="704090"/>
                <a:gridCol w="740647"/>
                <a:gridCol w="944389"/>
                <a:gridCol w="1285942"/>
                <a:gridCol w="1285942"/>
              </a:tblGrid>
              <a:tr h="31878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2000" b="0" dirty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房子</a:t>
                      </a:r>
                      <a:endParaRPr lang="en-US" altLang="zh-CN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面积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房子</a:t>
                      </a:r>
                      <a:endParaRPr lang="en-US" altLang="zh-CN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位置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房子</a:t>
                      </a:r>
                      <a:endParaRPr lang="en-US" altLang="zh-CN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楼层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房子</a:t>
                      </a:r>
                      <a:endParaRPr lang="en-US" altLang="zh-CN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朝向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房子</a:t>
                      </a:r>
                      <a:endParaRPr lang="en-US" altLang="zh-CN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价格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26849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数据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80</a:t>
                      </a: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1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3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81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84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数据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100</a:t>
                      </a: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2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5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121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84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数据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3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80</a:t>
                      </a: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3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3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102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84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…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sym typeface="+mn-ea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84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rgbClr val="AD2A26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数据</a:t>
                      </a:r>
                      <a:r>
                        <a:rPr lang="en-US" altLang="zh-CN" sz="1400" b="0" dirty="0">
                          <a:solidFill>
                            <a:srgbClr val="AD2A26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n</a:t>
                      </a:r>
                      <a:endParaRPr lang="zh-CN" altLang="en-US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rgbClr val="AD2A26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90</a:t>
                      </a:r>
                      <a:endParaRPr lang="zh-CN" altLang="en-US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rgbClr val="AD2A26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sym typeface="+mn-ea"/>
                        </a:rPr>
                        <a:t>2</a:t>
                      </a:r>
                      <a:endParaRPr lang="zh-CN" altLang="en-US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sym typeface="+mn-ea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rgbClr val="AD2A26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4</a:t>
                      </a:r>
                      <a:endParaRPr lang="en-US" altLang="zh-CN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rgbClr val="AD2A26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endParaRPr lang="en-US" altLang="zh-CN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rgbClr val="AD2A26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?</a:t>
                      </a:r>
                      <a:endParaRPr lang="en-US" altLang="zh-CN" sz="1400" b="0" dirty="0">
                        <a:solidFill>
                          <a:srgbClr val="AD2A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标题 2"/>
          <p:cNvSpPr txBox="1"/>
          <p:nvPr/>
        </p:nvSpPr>
        <p:spPr>
          <a:xfrm>
            <a:off x="1685492" y="2162490"/>
            <a:ext cx="3191307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一元线性回归：</a:t>
            </a:r>
            <a:r>
              <a:rPr kumimoji="1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y</a:t>
            </a:r>
            <a:r>
              <a:rPr kumimoji="1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=</a:t>
            </a:r>
            <a:r>
              <a:rPr kumimoji="1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40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wx</a:t>
            </a:r>
            <a:r>
              <a:rPr kumimoji="1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+b</a:t>
            </a:r>
            <a:r>
              <a:rPr kumimoji="1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endParaRPr kumimoji="1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zh-CN" altLang="en-US" sz="1400" noProof="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目标值只与</a:t>
            </a:r>
            <a:r>
              <a:rPr kumimoji="1"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一个因变量有关系</a:t>
            </a:r>
            <a:endParaRPr kumimoji="1" lang="zh-CN" altLang="en-US" sz="140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标题 2"/>
              <p:cNvSpPr txBox="1"/>
              <p:nvPr/>
            </p:nvSpPr>
            <p:spPr>
              <a:xfrm>
                <a:off x="5695189" y="2145178"/>
                <a:ext cx="4489336" cy="517190"/>
              </a:xfrm>
              <a:prstGeom prst="rect">
                <a:avLst/>
              </a:prstGeom>
            </p:spPr>
            <p:txBody>
              <a:bodyPr anchor="ctr" anchorCtr="0"/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lang="zh-CN" altLang="en-US" sz="2000" b="0" i="0" kern="1200" dirty="0">
                    <a:solidFill>
                      <a:srgbClr val="AD2A26"/>
                    </a:solidFill>
                    <a:latin typeface="Alibaba PuHuiTi Medium" pitchFamily="18" charset="-122"/>
                    <a:ea typeface="Alibaba PuHuiTi Medium" pitchFamily="18" charset="-122"/>
                    <a:cs typeface="Alibaba PuHuiTi Medium" pitchFamily="18" charset="-122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609600" algn="l" rtl="0" fontAlgn="base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1219200" algn="l" rtl="0" fontAlgn="base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2438400" algn="l" rtl="0" fontAlgn="base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多</a:t>
                </a:r>
                <a:r>
                  <a:rPr kumimoji="1" lang="zh-CN" altLang="en-US" sz="1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元线性回归：</a:t>
                </a: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CN" sz="14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14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1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1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zh-CN" sz="1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+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… 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+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1" lang="zh-CN" altLang="en-US" sz="1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endParaRPr kumimoji="1" lang="en-US" altLang="zh-CN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R="0" lvl="0" indent="-28575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1400" noProof="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目标值只与多</a:t>
                </a:r>
                <a:r>
                  <a:rPr kumimoji="1"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个因变量有关系</a:t>
                </a:r>
                <a:endParaRPr kumimoji="1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accent2">
                      <a:lumMod val="75000"/>
                    </a:scheme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10" name="标题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5189" y="2145178"/>
                <a:ext cx="4489336" cy="517190"/>
              </a:xfrm>
              <a:prstGeom prst="rect">
                <a:avLst/>
              </a:prstGeom>
              <a:blipFill rotWithShape="1">
                <a:blip r:embed="rId2"/>
                <a:stretch>
                  <a:fillRect l="-11" t="-22129" r="9" b="-222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8364294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波士顿房价预测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862857" y="1250047"/>
            <a:ext cx="6631019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zh-CN" altLang="en-GB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案例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背景 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数据来源</a:t>
            </a:r>
            <a:endParaRPr kumimoji="0" lang="zh-CN" altLang="en-GB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0100" y="1749625"/>
            <a:ext cx="8364293" cy="4618561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8364294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波士顿房价预测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862857" y="1250047"/>
            <a:ext cx="6631019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案例背景 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-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数据属性</a:t>
            </a:r>
            <a:endParaRPr kumimoji="0" lang="zh-CN" altLang="en-GB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6219" y="1710041"/>
            <a:ext cx="6748955" cy="508714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8364294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波士顿房价预测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862858" y="1250047"/>
            <a:ext cx="2899846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案例分析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70638" y="1709082"/>
            <a:ext cx="7530662" cy="1354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回归当中的数据大小不一致，是否会导致结果影响较大。所以需要做标准化处理。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数据分割与标准化处理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回归预测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线性回归的算法效果评估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7" name="文本占位符 2"/>
          <p:cNvSpPr txBox="1"/>
          <p:nvPr/>
        </p:nvSpPr>
        <p:spPr>
          <a:xfrm>
            <a:off x="862858" y="3239602"/>
            <a:ext cx="2899846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回归性能评估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44512" y="3739180"/>
            <a:ext cx="7530662" cy="2001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均方误差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(</a:t>
            </a:r>
            <a:r>
              <a:rPr lang="en-GB" altLang="zh-CN" sz="1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Mean Squared Error)MSE)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评价机制：</a:t>
            </a:r>
            <a:endParaRPr lang="en-US" altLang="zh-CN" sz="1400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GB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sklearn.metrics.mean_squared_error</a:t>
            </a:r>
            <a:r>
              <a:rPr lang="en-GB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lang="en-GB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y_true</a:t>
            </a:r>
            <a:r>
              <a:rPr lang="en-GB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 </a:t>
            </a:r>
            <a:r>
              <a:rPr lang="en-GB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y_pred</a:t>
            </a:r>
            <a:r>
              <a:rPr lang="en-GB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</a:t>
            </a:r>
            <a:endParaRPr lang="en-GB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均方误差回归损失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y_true</a:t>
            </a:r>
            <a:r>
              <a:rPr lang="en-GB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: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真实值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y_pred</a:t>
            </a:r>
            <a:r>
              <a:rPr lang="en-GB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: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预测值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return: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浮点数结果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2124" y="3701013"/>
            <a:ext cx="2979176" cy="598867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8364294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波士顿房价预测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862858" y="1250047"/>
            <a:ext cx="2899846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导入库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" name="TextBox 3"/>
          <p:cNvSpPr txBox="1"/>
          <p:nvPr/>
        </p:nvSpPr>
        <p:spPr>
          <a:xfrm>
            <a:off x="1335783" y="1749625"/>
            <a:ext cx="7009431" cy="203132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altLang="zh-CN" sz="1400" dirty="0">
                <a:solidFill>
                  <a:srgbClr val="0033B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from </a:t>
            </a:r>
            <a:r>
              <a:rPr lang="en-GB" altLang="zh-CN" sz="14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sklearn.datasets</a:t>
            </a:r>
            <a:r>
              <a:rPr lang="en-GB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GB" altLang="zh-CN" sz="1400" dirty="0">
                <a:solidFill>
                  <a:srgbClr val="0033B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import </a:t>
            </a:r>
            <a:r>
              <a:rPr lang="en-GB" altLang="zh-CN" sz="14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load_boston</a:t>
            </a:r>
            <a:r>
              <a:rPr lang="en-GB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        </a:t>
            </a:r>
            <a:r>
              <a:rPr lang="en-GB" altLang="zh-CN" sz="14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数据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400" dirty="0">
                <a:solidFill>
                  <a:srgbClr val="0033B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from </a:t>
            </a:r>
            <a:r>
              <a:rPr lang="en-GB" altLang="zh-CN" sz="14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sklearn.preprocessing</a:t>
            </a:r>
            <a:r>
              <a:rPr lang="en-GB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GB" altLang="zh-CN" sz="1400" dirty="0">
                <a:solidFill>
                  <a:srgbClr val="0033B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import </a:t>
            </a:r>
            <a:r>
              <a:rPr lang="en-GB" altLang="zh-CN" sz="14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StandardScaler</a:t>
            </a:r>
            <a:r>
              <a:rPr lang="en-GB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</a:t>
            </a:r>
            <a:r>
              <a:rPr lang="en-GB" altLang="zh-CN" sz="14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特征处理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400" dirty="0">
                <a:solidFill>
                  <a:srgbClr val="0033B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from </a:t>
            </a:r>
            <a:r>
              <a:rPr lang="en-GB" altLang="zh-CN" sz="14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sklearn.model_selection</a:t>
            </a:r>
            <a:r>
              <a:rPr lang="en-GB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GB" altLang="zh-CN" sz="1400" dirty="0">
                <a:solidFill>
                  <a:srgbClr val="0033B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import </a:t>
            </a:r>
            <a:r>
              <a:rPr lang="en-GB" altLang="zh-CN" sz="14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train_test_split</a:t>
            </a:r>
            <a:r>
              <a:rPr lang="en-GB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4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数据集划分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400" dirty="0">
                <a:solidFill>
                  <a:srgbClr val="0033B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from </a:t>
            </a:r>
            <a:r>
              <a:rPr lang="en-GB" altLang="zh-CN" sz="14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sklearn.linear_model</a:t>
            </a:r>
            <a:r>
              <a:rPr lang="en-GB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GB" altLang="zh-CN" sz="1400" dirty="0">
                <a:solidFill>
                  <a:srgbClr val="0033B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import </a:t>
            </a:r>
            <a:r>
              <a:rPr lang="en-GB" altLang="zh-CN" sz="14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LinearRegression</a:t>
            </a:r>
            <a:r>
              <a:rPr lang="en-GB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</a:t>
            </a:r>
            <a:r>
              <a:rPr lang="en-GB" altLang="zh-CN" sz="14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正规方程的回归模型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400" dirty="0">
                <a:solidFill>
                  <a:srgbClr val="0033B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from </a:t>
            </a:r>
            <a:r>
              <a:rPr lang="en-GB" altLang="zh-CN" sz="14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sklearn.linear_model</a:t>
            </a:r>
            <a:r>
              <a:rPr lang="en-GB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GB" altLang="zh-CN" sz="1400" dirty="0">
                <a:solidFill>
                  <a:srgbClr val="0033B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import </a:t>
            </a:r>
            <a:r>
              <a:rPr lang="en-GB" altLang="zh-CN" sz="14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SGDRegressor</a:t>
            </a:r>
            <a:r>
              <a:rPr lang="en-GB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   </a:t>
            </a:r>
            <a:r>
              <a:rPr lang="en-GB" altLang="zh-CN" sz="14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梯度下降的回归模型</a:t>
            </a:r>
            <a:br>
              <a:rPr lang="zh-CN" altLang="en-US" sz="14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400" dirty="0">
                <a:solidFill>
                  <a:srgbClr val="0033B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from </a:t>
            </a:r>
            <a:r>
              <a:rPr lang="en-GB" altLang="zh-CN" sz="14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sklearn.metrics</a:t>
            </a:r>
            <a:r>
              <a:rPr lang="en-GB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GB" altLang="zh-CN" sz="1400" dirty="0">
                <a:solidFill>
                  <a:srgbClr val="0033B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import </a:t>
            </a:r>
            <a:r>
              <a:rPr lang="en-GB" altLang="zh-CN" sz="14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mean_squared_error</a:t>
            </a:r>
            <a:r>
              <a:rPr lang="en-GB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  </a:t>
            </a:r>
            <a:r>
              <a:rPr lang="en-GB" altLang="zh-CN" sz="14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均方误差评估</a:t>
            </a:r>
            <a:endParaRPr lang="en-US" altLang="zh-CN" sz="1400" i="1" dirty="0">
              <a:solidFill>
                <a:srgbClr val="8C8C8C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defRPr/>
            </a:pPr>
            <a:br>
              <a:rPr lang="zh-CN" altLang="en-US" sz="14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400" dirty="0">
                <a:solidFill>
                  <a:srgbClr val="0033B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from </a:t>
            </a:r>
            <a:r>
              <a:rPr lang="en-GB" altLang="zh-CN" sz="14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sklearn.linear_model</a:t>
            </a:r>
            <a:r>
              <a:rPr lang="en-GB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GB" altLang="zh-CN" sz="1400" dirty="0">
                <a:solidFill>
                  <a:srgbClr val="0033B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import </a:t>
            </a:r>
            <a:r>
              <a:rPr lang="en-GB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Ridge, </a:t>
            </a:r>
            <a:r>
              <a:rPr lang="en-GB" altLang="zh-CN" sz="14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RidgeCV</a:t>
            </a:r>
            <a:endParaRPr lang="en-GB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defRPr/>
            </a:pPr>
            <a:endParaRPr lang="en-US" altLang="zh-CN" sz="1400" dirty="0">
              <a:solidFill>
                <a:srgbClr val="0033B3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8364294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波士顿房价预测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862858" y="1250047"/>
            <a:ext cx="2899846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正规方程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" name="TextBox 3"/>
          <p:cNvSpPr txBox="1"/>
          <p:nvPr/>
        </p:nvSpPr>
        <p:spPr>
          <a:xfrm>
            <a:off x="1335783" y="1749625"/>
            <a:ext cx="7009431" cy="4893647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正规方程</a:t>
            </a:r>
            <a:b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dirty="0">
                <a:solidFill>
                  <a:srgbClr val="0033B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def </a:t>
            </a:r>
            <a:r>
              <a:rPr lang="en-GB" altLang="zh-CN" sz="1200" dirty="0">
                <a:solidFill>
                  <a:srgbClr val="00627A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linear_model1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():</a:t>
            </a: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# 1 </a:t>
            </a:r>
            <a: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获取数据</a:t>
            </a:r>
            <a:b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data =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load_boston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()</a:t>
            </a: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# 2 </a:t>
            </a:r>
            <a: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数据集划分</a:t>
            </a:r>
            <a:b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x_train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x_test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y_train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y_test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=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train_test_split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data.data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data.target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 </a:t>
            </a:r>
            <a:r>
              <a:rPr lang="en-GB" altLang="zh-CN" sz="1200" dirty="0" err="1">
                <a:solidFill>
                  <a:srgbClr val="660099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random_state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=</a:t>
            </a:r>
            <a:r>
              <a:rPr lang="en-GB" altLang="zh-CN" sz="1200" dirty="0">
                <a:solidFill>
                  <a:srgbClr val="1750EB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22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</a:t>
            </a: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# 3 </a:t>
            </a:r>
            <a: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特征工程</a:t>
            </a:r>
            <a:r>
              <a:rPr lang="en-US" altLang="zh-CN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-</a:t>
            </a:r>
            <a: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标准化</a:t>
            </a:r>
            <a:b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transfer =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StandardScaler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()</a:t>
            </a: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x_train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=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transfer.fit_transform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x_train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</a:t>
            </a: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x_test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=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transfer.transform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x_test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</a:t>
            </a: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# 4 </a:t>
            </a:r>
            <a: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机器学习</a:t>
            </a:r>
            <a:r>
              <a:rPr lang="en-US" altLang="zh-CN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-</a:t>
            </a:r>
            <a: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线性回归</a:t>
            </a:r>
            <a:r>
              <a:rPr lang="en-US" altLang="zh-CN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正规方程</a:t>
            </a:r>
            <a:r>
              <a:rPr lang="en-US" altLang="zh-CN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</a:t>
            </a:r>
            <a:br>
              <a:rPr lang="en-US" altLang="zh-CN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US" altLang="zh-CN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estimator =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LinearRegression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()</a:t>
            </a: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estimator.fit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x_train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y_train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</a:t>
            </a: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# 5 </a:t>
            </a:r>
            <a: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模型评估 </a:t>
            </a:r>
            <a:r>
              <a:rPr lang="en-US" altLang="zh-CN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# </a:t>
            </a:r>
            <a: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获取模型系数</a:t>
            </a:r>
            <a:b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y_predict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=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estimator.predict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x_test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</a:t>
            </a: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dirty="0">
                <a:solidFill>
                  <a:srgbClr val="000080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print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预测值为</a:t>
            </a:r>
            <a:r>
              <a:rPr lang="en-US" altLang="zh-CN" sz="1200" dirty="0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:</a:t>
            </a:r>
            <a:r>
              <a:rPr lang="en-US" altLang="zh-CN" sz="1200" dirty="0">
                <a:solidFill>
                  <a:srgbClr val="0037A6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\</a:t>
            </a:r>
            <a:r>
              <a:rPr lang="en-GB" altLang="zh-CN" sz="1200" dirty="0">
                <a:solidFill>
                  <a:srgbClr val="0037A6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n</a:t>
            </a:r>
            <a:r>
              <a:rPr lang="en-GB" altLang="zh-CN" sz="1200" dirty="0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”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y_predict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</a:t>
            </a: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dirty="0">
                <a:solidFill>
                  <a:srgbClr val="000080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print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模型的权重系数为</a:t>
            </a:r>
            <a:r>
              <a:rPr lang="en-US" altLang="zh-CN" sz="1200" dirty="0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:</a:t>
            </a:r>
            <a:r>
              <a:rPr lang="en-US" altLang="zh-CN" sz="1200" dirty="0">
                <a:solidFill>
                  <a:srgbClr val="0037A6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\</a:t>
            </a:r>
            <a:r>
              <a:rPr lang="en-GB" altLang="zh-CN" sz="1200" dirty="0">
                <a:solidFill>
                  <a:srgbClr val="0037A6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n</a:t>
            </a:r>
            <a:r>
              <a:rPr lang="en-GB" altLang="zh-CN" sz="1200" dirty="0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"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estimator.coef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_)</a:t>
            </a: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dirty="0">
                <a:solidFill>
                  <a:srgbClr val="000080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print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模型的偏置为</a:t>
            </a:r>
            <a:r>
              <a:rPr lang="en-US" altLang="zh-CN" sz="1200" dirty="0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:</a:t>
            </a:r>
            <a:r>
              <a:rPr lang="en-US" altLang="zh-CN" sz="1200" dirty="0">
                <a:solidFill>
                  <a:srgbClr val="0037A6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\</a:t>
            </a:r>
            <a:r>
              <a:rPr lang="en-GB" altLang="zh-CN" sz="1200" dirty="0">
                <a:solidFill>
                  <a:srgbClr val="0037A6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n</a:t>
            </a:r>
            <a:r>
              <a:rPr lang="en-GB" altLang="zh-CN" sz="1200" dirty="0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"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estimator.intercept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_)</a:t>
            </a: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# 5.2 </a:t>
            </a:r>
            <a: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评价 均方误差</a:t>
            </a:r>
            <a:b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error =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mean_squared_error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y_test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 </a:t>
            </a:r>
            <a:r>
              <a:rPr lang="en-GB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y_predict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</a:t>
            </a:r>
            <a:b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-GB" altLang="zh-CN" sz="1200" dirty="0">
                <a:solidFill>
                  <a:srgbClr val="000080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print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误差为</a:t>
            </a:r>
            <a:r>
              <a:rPr lang="en-US" altLang="zh-CN" sz="1200" dirty="0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:</a:t>
            </a:r>
            <a:r>
              <a:rPr lang="en-US" altLang="zh-CN" sz="1200" dirty="0">
                <a:solidFill>
                  <a:srgbClr val="0037A6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\</a:t>
            </a:r>
            <a:r>
              <a:rPr lang="en-GB" altLang="zh-CN" sz="1200" dirty="0">
                <a:solidFill>
                  <a:srgbClr val="0037A6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n</a:t>
            </a:r>
            <a:r>
              <a:rPr lang="en-GB" altLang="zh-CN" sz="1200" dirty="0">
                <a:solidFill>
                  <a:srgbClr val="067D17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"</a:t>
            </a:r>
            <a:r>
              <a:rPr lang="en-GB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 error)</a:t>
            </a:r>
            <a:endParaRPr lang="en-US" altLang="zh-CN" sz="1200" dirty="0">
              <a:solidFill>
                <a:srgbClr val="0033B3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8364294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波士顿房价预测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862858" y="1250047"/>
            <a:ext cx="2899846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梯度下降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" name="TextBox 3"/>
          <p:cNvSpPr txBox="1"/>
          <p:nvPr/>
        </p:nvSpPr>
        <p:spPr>
          <a:xfrm>
            <a:off x="1335783" y="1718094"/>
            <a:ext cx="7009431" cy="5078313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2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梯度下降方式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en-GB" altLang="zh-CN" sz="1200" dirty="0">
                <a:solidFill>
                  <a:srgbClr val="0033B3"/>
                </a:solidFill>
                <a:effectLst/>
              </a:rPr>
              <a:t>def </a:t>
            </a:r>
            <a:r>
              <a:rPr lang="en-GB" altLang="zh-CN" sz="1200" dirty="0">
                <a:solidFill>
                  <a:srgbClr val="00627A"/>
                </a:solidFill>
                <a:effectLst/>
              </a:rPr>
              <a:t>linear_model2</a:t>
            </a:r>
            <a:r>
              <a:rPr lang="en-GB" altLang="zh-CN" sz="1200" dirty="0"/>
              <a:t>():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# 1.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获取数据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200" dirty="0"/>
              <a:t>data = </a:t>
            </a:r>
            <a:r>
              <a:rPr lang="en-GB" altLang="zh-CN" sz="1200" dirty="0" err="1"/>
              <a:t>load_boston</a:t>
            </a:r>
            <a:r>
              <a:rPr lang="en-GB" altLang="zh-CN" sz="1200" dirty="0"/>
              <a:t>()</a:t>
            </a:r>
            <a:br>
              <a:rPr lang="en-GB" altLang="zh-CN" sz="1200" dirty="0"/>
            </a:b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# 2.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数据集划分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200" dirty="0" err="1"/>
              <a:t>x_train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x_test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y_train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y_test</a:t>
            </a:r>
            <a:r>
              <a:rPr lang="en-GB" altLang="zh-CN" sz="1200" dirty="0"/>
              <a:t> = </a:t>
            </a:r>
            <a:r>
              <a:rPr lang="en-GB" altLang="zh-CN" sz="1200" dirty="0" err="1"/>
              <a:t>train_test_split</a:t>
            </a:r>
            <a:r>
              <a:rPr lang="en-GB" altLang="zh-CN" sz="1200" dirty="0"/>
              <a:t>(</a:t>
            </a:r>
            <a:r>
              <a:rPr lang="en-GB" altLang="zh-CN" sz="1200" dirty="0" err="1"/>
              <a:t>data.data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data.target</a:t>
            </a:r>
            <a:r>
              <a:rPr lang="en-GB" altLang="zh-CN" sz="1200" dirty="0"/>
              <a:t>, </a:t>
            </a:r>
            <a:r>
              <a:rPr lang="en-GB" altLang="zh-CN" sz="1200" dirty="0" err="1">
                <a:solidFill>
                  <a:srgbClr val="660099"/>
                </a:solidFill>
                <a:effectLst/>
              </a:rPr>
              <a:t>random_state</a:t>
            </a:r>
            <a:r>
              <a:rPr lang="en-GB" altLang="zh-CN" sz="1200" dirty="0"/>
              <a:t>=</a:t>
            </a:r>
            <a:r>
              <a:rPr lang="en-GB" altLang="zh-CN" sz="1200" dirty="0">
                <a:solidFill>
                  <a:srgbClr val="1750EB"/>
                </a:solidFill>
                <a:effectLst/>
              </a:rPr>
              <a:t>22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# 3.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特征工程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-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标准化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200" dirty="0"/>
              <a:t>transfer = </a:t>
            </a:r>
            <a:r>
              <a:rPr lang="en-GB" altLang="zh-CN" sz="1200" dirty="0" err="1"/>
              <a:t>StandardScaler</a:t>
            </a:r>
            <a:r>
              <a:rPr lang="en-GB" altLang="zh-CN" sz="1200" dirty="0"/>
              <a:t>()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 err="1"/>
              <a:t>x_train</a:t>
            </a:r>
            <a:r>
              <a:rPr lang="en-GB" altLang="zh-CN" sz="1200" dirty="0"/>
              <a:t> = </a:t>
            </a:r>
            <a:r>
              <a:rPr lang="en-GB" altLang="zh-CN" sz="1200" dirty="0" err="1"/>
              <a:t>transfer.fit_transform</a:t>
            </a:r>
            <a:r>
              <a:rPr lang="en-GB" altLang="zh-CN" sz="1200" dirty="0"/>
              <a:t>(</a:t>
            </a:r>
            <a:r>
              <a:rPr lang="en-GB" altLang="zh-CN" sz="1200" dirty="0" err="1"/>
              <a:t>x_train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 err="1"/>
              <a:t>x_test</a:t>
            </a:r>
            <a:r>
              <a:rPr lang="en-GB" altLang="zh-CN" sz="1200" dirty="0"/>
              <a:t> = </a:t>
            </a:r>
            <a:r>
              <a:rPr lang="en-GB" altLang="zh-CN" sz="1200" dirty="0" err="1"/>
              <a:t>transfer.transform</a:t>
            </a:r>
            <a:r>
              <a:rPr lang="en-GB" altLang="zh-CN" sz="1200" dirty="0"/>
              <a:t>(</a:t>
            </a:r>
            <a:r>
              <a:rPr lang="en-GB" altLang="zh-CN" sz="1200" dirty="0" err="1"/>
              <a:t>x_test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# 4.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机器学习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-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线性回归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(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正规方程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)</a:t>
            </a:r>
            <a:br>
              <a:rPr lang="en-US" altLang="zh-CN" sz="1200" i="1" dirty="0">
                <a:solidFill>
                  <a:srgbClr val="8C8C8C"/>
                </a:solidFill>
                <a:effectLst/>
              </a:rPr>
            </a:br>
            <a:r>
              <a:rPr lang="en-US" altLang="zh-CN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200" dirty="0"/>
              <a:t>estimator = </a:t>
            </a:r>
            <a:r>
              <a:rPr lang="en-GB" altLang="zh-CN" sz="1200" dirty="0" err="1"/>
              <a:t>SGDRegressor</a:t>
            </a:r>
            <a:r>
              <a:rPr lang="en-GB" altLang="zh-CN" sz="1200" dirty="0"/>
              <a:t>()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# estimator = </a:t>
            </a:r>
            <a:r>
              <a:rPr lang="en-GB" altLang="zh-CN" sz="1200" i="1" dirty="0" err="1">
                <a:solidFill>
                  <a:srgbClr val="8C8C8C"/>
                </a:solidFill>
                <a:effectLst/>
              </a:rPr>
              <a:t>SGDRegressor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(</a:t>
            </a:r>
            <a:r>
              <a:rPr lang="en-GB" altLang="zh-CN" sz="1200" i="1" dirty="0" err="1">
                <a:solidFill>
                  <a:srgbClr val="8C8C8C"/>
                </a:solidFill>
                <a:effectLst/>
              </a:rPr>
              <a:t>max_iter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=1000, </a:t>
            </a:r>
            <a:r>
              <a:rPr lang="en-GB" altLang="zh-CN" sz="1200" i="1" dirty="0" err="1">
                <a:solidFill>
                  <a:srgbClr val="8C8C8C"/>
                </a:solidFill>
                <a:effectLst/>
              </a:rPr>
              <a:t>learning_rate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="constant", eta0=0.001)</a:t>
            </a:r>
            <a:br>
              <a:rPr lang="en-GB" altLang="zh-CN" sz="1200" i="1" dirty="0">
                <a:solidFill>
                  <a:srgbClr val="8C8C8C"/>
                </a:solidFill>
                <a:effectLst/>
              </a:rPr>
            </a:br>
            <a:r>
              <a:rPr lang="en-GB" altLang="zh-CN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200" dirty="0" err="1"/>
              <a:t>estimator.fit</a:t>
            </a:r>
            <a:r>
              <a:rPr lang="en-GB" altLang="zh-CN" sz="1200" dirty="0"/>
              <a:t>(</a:t>
            </a:r>
            <a:r>
              <a:rPr lang="en-GB" altLang="zh-CN" sz="1200" dirty="0" err="1"/>
              <a:t>x_train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y_train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# 5.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模型评估 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# 5.1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获取模型参数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200" dirty="0" err="1"/>
              <a:t>y_predict</a:t>
            </a:r>
            <a:r>
              <a:rPr lang="en-GB" altLang="zh-CN" sz="1200" dirty="0"/>
              <a:t> = </a:t>
            </a:r>
            <a:r>
              <a:rPr lang="en-GB" altLang="zh-CN" sz="1200" dirty="0" err="1"/>
              <a:t>estimator.predict</a:t>
            </a:r>
            <a:r>
              <a:rPr lang="en-GB" altLang="zh-CN" sz="1200" dirty="0"/>
              <a:t>(</a:t>
            </a:r>
            <a:r>
              <a:rPr lang="en-GB" altLang="zh-CN" sz="1200" dirty="0" err="1"/>
              <a:t>x_test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>
                <a:solidFill>
                  <a:srgbClr val="000080"/>
                </a:solidFill>
                <a:effectLst/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预测值为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:</a:t>
            </a:r>
            <a:r>
              <a:rPr lang="en-US" altLang="zh-CN" sz="1200" dirty="0">
                <a:solidFill>
                  <a:srgbClr val="0037A6"/>
                </a:solidFill>
                <a:effectLst/>
              </a:rPr>
              <a:t>\</a:t>
            </a:r>
            <a:r>
              <a:rPr lang="en-GB" altLang="zh-CN" sz="1200" dirty="0">
                <a:solidFill>
                  <a:srgbClr val="0037A6"/>
                </a:solidFill>
                <a:effectLst/>
              </a:rPr>
              <a:t>n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y_predict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>
                <a:solidFill>
                  <a:srgbClr val="000080"/>
                </a:solidFill>
                <a:effectLst/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模型的权重系数为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:</a:t>
            </a:r>
            <a:r>
              <a:rPr lang="en-US" altLang="zh-CN" sz="1200" dirty="0">
                <a:solidFill>
                  <a:srgbClr val="0037A6"/>
                </a:solidFill>
                <a:effectLst/>
              </a:rPr>
              <a:t>\</a:t>
            </a:r>
            <a:r>
              <a:rPr lang="en-GB" altLang="zh-CN" sz="1200" dirty="0">
                <a:solidFill>
                  <a:srgbClr val="0037A6"/>
                </a:solidFill>
                <a:effectLst/>
              </a:rPr>
              <a:t>n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estimator.coef</a:t>
            </a:r>
            <a:r>
              <a:rPr lang="en-GB" altLang="zh-CN" sz="1200" dirty="0"/>
              <a:t>_)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>
                <a:solidFill>
                  <a:srgbClr val="000080"/>
                </a:solidFill>
                <a:effectLst/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模型的偏置为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:</a:t>
            </a:r>
            <a:r>
              <a:rPr lang="en-US" altLang="zh-CN" sz="1200" dirty="0">
                <a:solidFill>
                  <a:srgbClr val="0037A6"/>
                </a:solidFill>
                <a:effectLst/>
              </a:rPr>
              <a:t>\</a:t>
            </a:r>
            <a:r>
              <a:rPr lang="en-GB" altLang="zh-CN" sz="1200" dirty="0">
                <a:solidFill>
                  <a:srgbClr val="0037A6"/>
                </a:solidFill>
                <a:effectLst/>
              </a:rPr>
              <a:t>n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estimator.intercept</a:t>
            </a:r>
            <a:r>
              <a:rPr lang="en-GB" altLang="zh-CN" sz="1200" dirty="0"/>
              <a:t>_)</a:t>
            </a:r>
            <a:br>
              <a:rPr lang="en-GB" altLang="zh-CN" sz="1200" dirty="0"/>
            </a:b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# 5.2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评价 均方误差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200" dirty="0"/>
              <a:t>error = </a:t>
            </a:r>
            <a:r>
              <a:rPr lang="en-GB" altLang="zh-CN" sz="1200" dirty="0" err="1"/>
              <a:t>mean_squared_error</a:t>
            </a:r>
            <a:r>
              <a:rPr lang="en-GB" altLang="zh-CN" sz="1200" dirty="0"/>
              <a:t>(</a:t>
            </a:r>
            <a:r>
              <a:rPr lang="en-GB" altLang="zh-CN" sz="1200" dirty="0" err="1"/>
              <a:t>y_test</a:t>
            </a:r>
            <a:r>
              <a:rPr lang="en-GB" altLang="zh-CN" sz="1200" dirty="0"/>
              <a:t>, </a:t>
            </a:r>
            <a:r>
              <a:rPr lang="en-GB" altLang="zh-CN" sz="1200" dirty="0" err="1"/>
              <a:t>y_predict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>
                <a:solidFill>
                  <a:srgbClr val="000080"/>
                </a:solidFill>
                <a:effectLst/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effectLst/>
              </a:rPr>
              <a:t>误差为</a:t>
            </a:r>
            <a:r>
              <a:rPr lang="en-US" altLang="zh-CN" sz="1200" dirty="0">
                <a:solidFill>
                  <a:srgbClr val="067D17"/>
                </a:solidFill>
                <a:effectLst/>
              </a:rPr>
              <a:t>:</a:t>
            </a:r>
            <a:r>
              <a:rPr lang="en-US" altLang="zh-CN" sz="1200" dirty="0">
                <a:solidFill>
                  <a:srgbClr val="0037A6"/>
                </a:solidFill>
                <a:effectLst/>
              </a:rPr>
              <a:t>\</a:t>
            </a:r>
            <a:r>
              <a:rPr lang="en-GB" altLang="zh-CN" sz="1200" dirty="0">
                <a:solidFill>
                  <a:srgbClr val="0037A6"/>
                </a:solidFill>
                <a:effectLst/>
              </a:rPr>
              <a:t>n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"</a:t>
            </a:r>
            <a:r>
              <a:rPr lang="en-GB" altLang="zh-CN" sz="1200" dirty="0"/>
              <a:t>, error)</a:t>
            </a:r>
            <a:endParaRPr lang="en-US" altLang="zh-CN" sz="1200" dirty="0">
              <a:solidFill>
                <a:srgbClr val="0033B3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178222" y="1427038"/>
            <a:ext cx="559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正规方程 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" name="文本占位符 1"/>
          <p:cNvSpPr txBox="1"/>
          <p:nvPr/>
        </p:nvSpPr>
        <p:spPr>
          <a:xfrm>
            <a:off x="173117" y="209410"/>
            <a:ext cx="4269059" cy="610724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9410" marR="0" lvl="1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178222" y="3494564"/>
            <a:ext cx="5006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梯线性回归性能评估</a:t>
            </a:r>
            <a:endParaRPr kumimoji="1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" name="TextBox 6"/>
          <p:cNvSpPr txBox="1"/>
          <p:nvPr/>
        </p:nvSpPr>
        <p:spPr>
          <a:xfrm>
            <a:off x="4789012" y="1829503"/>
            <a:ext cx="3892527" cy="3820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altLang="zh-CN" sz="1400" dirty="0" err="1"/>
              <a:t>sklearn.linear_model.LinearRegression</a:t>
            </a:r>
            <a:r>
              <a:rPr lang="en-GB" altLang="zh-CN" sz="1400" dirty="0"/>
              <a:t>()</a:t>
            </a:r>
            <a:endParaRPr lang="en-GB" altLang="zh-CN" sz="1400" dirty="0"/>
          </a:p>
        </p:txBody>
      </p:sp>
      <p:sp>
        <p:nvSpPr>
          <p:cNvPr id="5" name="文本框 4"/>
          <p:cNvSpPr txBox="1"/>
          <p:nvPr/>
        </p:nvSpPr>
        <p:spPr>
          <a:xfrm>
            <a:off x="4178222" y="2475292"/>
            <a:ext cx="559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zh-CN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梯度下降 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789012" y="2885932"/>
            <a:ext cx="3892527" cy="3820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altLang="zh-CN" sz="1400" dirty="0" err="1"/>
              <a:t>sklearn.linear_model.SGDRegressor</a:t>
            </a:r>
            <a:r>
              <a:rPr lang="en-GB" altLang="zh-CN" sz="1400" dirty="0"/>
              <a:t>(</a:t>
            </a:r>
            <a:r>
              <a:rPr lang="zh-CN" altLang="en-GB" sz="1400" dirty="0"/>
              <a:t>）</a:t>
            </a:r>
            <a:endParaRPr lang="zh-CN" altLang="en-GB" sz="1400" dirty="0"/>
          </a:p>
        </p:txBody>
      </p:sp>
      <p:sp>
        <p:nvSpPr>
          <p:cNvPr id="9" name="TextBox 6"/>
          <p:cNvSpPr txBox="1"/>
          <p:nvPr/>
        </p:nvSpPr>
        <p:spPr>
          <a:xfrm>
            <a:off x="4789012" y="3968456"/>
            <a:ext cx="3892527" cy="3820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altLang="zh-CN" sz="1400" dirty="0" err="1"/>
              <a:t>sklearn.metrics.mean_squared_error</a:t>
            </a:r>
            <a:endParaRPr lang="zh-CN" altLang="en-GB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9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635212" y="2072374"/>
            <a:ext cx="244827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最小二乘法</a:t>
            </a:r>
            <a:endParaRPr kumimoji="1"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均方误差</a:t>
            </a:r>
            <a:endParaRPr kumimoji="1"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平均绝对误差</a:t>
            </a:r>
            <a:endParaRPr kumimoji="1"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决定性系数</a:t>
            </a:r>
            <a:endParaRPr kumimoji="1"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11076" y="1479547"/>
            <a:ext cx="5844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、本案例中，以下哪个选项是用来评估线性回归模型的方法？</a:t>
            </a:r>
            <a:endParaRPr lang="en-US" altLang="zh-CN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74561" y="4037183"/>
            <a:ext cx="906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答案：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716477" y="538417"/>
            <a:ext cx="6279184" cy="5290883"/>
          </a:xfrm>
        </p:spPr>
        <p:txBody>
          <a:bodyPr anchor="t"/>
          <a:lstStyle/>
          <a:p>
            <a:r>
              <a:rPr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线性回归简介</a:t>
            </a:r>
            <a:endParaRPr lang="en-US" altLang="zh-CN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定义、线性回归的分类、应用场景</a:t>
            </a:r>
            <a:endParaRPr lang="en-US" altLang="zh-CN" sz="1600" b="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线性回归问题的求解</a:t>
            </a:r>
            <a:endParaRPr lang="en-US" altLang="zh-CN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kumimoji="1"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线性回归</a:t>
            </a:r>
            <a:r>
              <a:rPr kumimoji="1" lang="en-US" altLang="zh-CN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kumimoji="1"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、损失函数、导数和矩阵、正规方程法、梯度下降算法</a:t>
            </a:r>
            <a:endParaRPr kumimoji="1" lang="en-US" altLang="zh-CN" sz="1600" b="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回归模型评估方法</a:t>
            </a:r>
            <a:endParaRPr kumimoji="1" lang="en-US" altLang="zh-CN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kumimoji="1" lang="en-US" altLang="zh-CN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MAE</a:t>
            </a:r>
            <a:r>
              <a:rPr kumimoji="1"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1" lang="en-US" altLang="zh-CN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MSE</a:t>
            </a:r>
            <a:r>
              <a:rPr kumimoji="1"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1" lang="en-US" altLang="zh-CN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RMSE</a:t>
            </a:r>
            <a:endParaRPr kumimoji="1"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线性回归</a:t>
            </a:r>
            <a:r>
              <a:rPr kumimoji="1" lang="en-US" altLang="zh-CN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kumimoji="1"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和案例 </a:t>
            </a:r>
            <a:endParaRPr kumimoji="1" lang="en-US" altLang="zh-CN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kumimoji="1"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线性回归</a:t>
            </a:r>
            <a:r>
              <a:rPr kumimoji="1" lang="en-US" altLang="zh-CN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kumimoji="1"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、案例波士顿房价预测</a:t>
            </a:r>
            <a:endParaRPr kumimoji="1" lang="en-US" altLang="zh-CN" sz="1600" b="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欠拟合与过拟合</a:t>
            </a:r>
            <a:endParaRPr kumimoji="1" lang="en-US" altLang="zh-CN" dirty="0">
              <a:solidFill>
                <a:srgbClr val="C0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r>
              <a:rPr lang="zh-CN" altLang="en-US" sz="1600" b="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出现原因、解决方法、</a:t>
            </a:r>
            <a:r>
              <a:rPr lang="en-US" altLang="zh-CN" sz="1600" b="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L1</a:t>
            </a:r>
            <a:r>
              <a:rPr lang="zh-CN" altLang="en-US" sz="1600" b="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正则化、</a:t>
            </a:r>
            <a:r>
              <a:rPr lang="en-US" altLang="zh-CN" sz="1600" b="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L2</a:t>
            </a:r>
            <a:r>
              <a:rPr lang="zh-CN" altLang="en-US" sz="1600" b="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正则化</a:t>
            </a:r>
            <a:endParaRPr kumimoji="1" lang="en-US" altLang="zh-CN" b="0" dirty="0">
              <a:solidFill>
                <a:srgbClr val="C0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掌握过拟合、欠拟合的概念</a:t>
            </a: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掌握过拟合、欠拟合产生的原因</a:t>
            </a: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知道什么是正则化，以及正则化的方法</a:t>
            </a: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39979"/>
            <a:ext cx="5208139" cy="517190"/>
          </a:xfrm>
        </p:spPr>
        <p:txBody>
          <a:bodyPr/>
          <a:lstStyle/>
          <a:p>
            <a:r>
              <a:rPr kumimoji="1" lang="zh-CN" altLang="en-US" dirty="0">
                <a:solidFill>
                  <a:srgbClr val="595959"/>
                </a:solidFill>
              </a:rPr>
              <a:t>线性回归概念</a:t>
            </a:r>
            <a:endParaRPr kumimoji="1" lang="zh-CN" altLang="en-US" dirty="0">
              <a:solidFill>
                <a:srgbClr val="595959"/>
              </a:solidFill>
            </a:endParaRPr>
          </a:p>
        </p:txBody>
      </p:sp>
      <p:sp>
        <p:nvSpPr>
          <p:cNvPr id="4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841504" y="1292883"/>
            <a:ext cx="5834589" cy="49957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应用常见场景是非常多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58195" y="1755966"/>
            <a:ext cx="3391268" cy="354548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283" y="2082085"/>
            <a:ext cx="2032666" cy="2893249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107" y="1855452"/>
            <a:ext cx="3704954" cy="3399035"/>
          </a:xfrm>
          <a:prstGeom prst="rect">
            <a:avLst/>
          </a:prstGeom>
        </p:spPr>
      </p:pic>
      <p:sp>
        <p:nvSpPr>
          <p:cNvPr id="33" name="文本占位符 2"/>
          <p:cNvSpPr txBox="1"/>
          <p:nvPr/>
        </p:nvSpPr>
        <p:spPr>
          <a:xfrm>
            <a:off x="1384191" y="5363571"/>
            <a:ext cx="2265865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钢轨伸缩长度与温度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4" name="文本占位符 2"/>
          <p:cNvSpPr txBox="1"/>
          <p:nvPr/>
        </p:nvSpPr>
        <p:spPr>
          <a:xfrm>
            <a:off x="4569504" y="5399783"/>
            <a:ext cx="2265865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昆虫鸣叫次数与天气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7" name="文本占位符 2"/>
          <p:cNvSpPr txBox="1"/>
          <p:nvPr/>
        </p:nvSpPr>
        <p:spPr>
          <a:xfrm>
            <a:off x="8316653" y="5381232"/>
            <a:ext cx="2877052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国内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GDP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与双十一销售额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文本占位符 2"/>
          <p:cNvSpPr txBox="1"/>
          <p:nvPr/>
        </p:nvSpPr>
        <p:spPr>
          <a:xfrm>
            <a:off x="3394388" y="5952547"/>
            <a:ext cx="5403224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如何利用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线性回归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API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来快速的解决实际问题呢？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欠拟合与过拟合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7" name="文本占位符 2"/>
          <p:cNvSpPr txBox="1"/>
          <p:nvPr/>
        </p:nvSpPr>
        <p:spPr>
          <a:xfrm>
            <a:off x="1022877" y="1311007"/>
            <a:ext cx="5604166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欠拟合与过拟合概念复习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" name="文本框 2"/>
          <p:cNvSpPr txBox="1"/>
          <p:nvPr/>
        </p:nvSpPr>
        <p:spPr>
          <a:xfrm flipH="1">
            <a:off x="1945668" y="5029837"/>
            <a:ext cx="7060537" cy="70839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欠拟合：模型在训练集上表现不好，在测试集上也表现不好。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模型过于简单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过拟合：模型在训练集上表现好，在测试集上表现不好。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模型过于复杂</a:t>
            </a:r>
            <a:endParaRPr kumimoji="0" lang="en-GB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8844" y="1991962"/>
            <a:ext cx="5455356" cy="2723894"/>
          </a:xfrm>
          <a:prstGeom prst="rect">
            <a:avLst/>
          </a:prstGeom>
        </p:spPr>
      </p:pic>
      <p:sp>
        <p:nvSpPr>
          <p:cNvPr id="2" name="文本框 2"/>
          <p:cNvSpPr txBox="1"/>
          <p:nvPr/>
        </p:nvSpPr>
        <p:spPr>
          <a:xfrm flipH="1">
            <a:off x="1945668" y="5738236"/>
            <a:ext cx="5463800" cy="70839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欠拟合在训练集和测试集上的误差都较大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过拟合在训练集上误差较小，而测试集上误差较大</a:t>
            </a:r>
            <a:endParaRPr kumimoji="0" lang="en-GB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欠拟合与过拟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7" name="文本占位符 2"/>
          <p:cNvSpPr txBox="1"/>
          <p:nvPr/>
        </p:nvSpPr>
        <p:spPr>
          <a:xfrm>
            <a:off x="8317421" y="1388552"/>
            <a:ext cx="3494365" cy="803719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通过代码展示欠拟合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myret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--&gt; 3.0750025765636577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1065" y="1340859"/>
            <a:ext cx="5632284" cy="544764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import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numpy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as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np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import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matplotlib.pyplot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as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plt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from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sklearn.linear_model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import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LinearRegression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from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sklearn.metrics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import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mean_squared_error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# 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计算均方误差</a:t>
            </a:r>
            <a:b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from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sklearn.model_selection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import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train_test_split</a:t>
            </a:r>
            <a:endParaRPr kumimoji="0" lang="en-US" altLang="zh-CN" sz="1200" b="0" i="1" u="none" strike="noStrike" kern="1200" cap="none" spc="0" normalizeH="0" baseline="0" noProof="0" dirty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def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627A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dm01_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627A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模型欠拟合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():</a:t>
            </a:r>
            <a:b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US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# 1 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准备数据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x y(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增加上噪声</a:t>
            </a:r>
            <a:r>
              <a:rPr kumimoji="0" lang="en-US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)</a:t>
            </a:r>
            <a:br>
              <a:rPr kumimoji="0" lang="en-US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US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np.random.seed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666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x =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np.random.uniform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(-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3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3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660099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size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=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100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y =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0.5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* x **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2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+ x +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2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+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np.random.normal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0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1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660099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size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=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100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# 2 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实例化线性回归模型</a:t>
            </a:r>
            <a:b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estimator =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LinearRegression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# 3 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训练模型</a:t>
            </a:r>
            <a:b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X =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x.reshape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(-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1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1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estimator.fit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(X, y)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# 4 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模型预测</a:t>
            </a:r>
            <a:b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y_predict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=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estimator.predict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(X)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# 5 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计算均方误差</a:t>
            </a:r>
            <a:b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myret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=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mean_squared_error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(y,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y_predict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print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'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myret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--&gt;'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myret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# 6 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画图</a:t>
            </a:r>
            <a:b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plt.scatter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(x, y)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plt.plot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(x,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y_predict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660099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color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=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'r'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plt.show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()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33B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7" name="文本占位符 2"/>
          <p:cNvSpPr txBox="1"/>
          <p:nvPr/>
        </p:nvSpPr>
        <p:spPr>
          <a:xfrm>
            <a:off x="8346815" y="5055001"/>
            <a:ext cx="3845185" cy="1113231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数据是抛物线非线性的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用线性模型去拟合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.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模型过于简单，出现欠拟合</a:t>
            </a:r>
            <a:b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endParaRPr kumimoji="0" lang="zh-CN" alt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80680" y="2408004"/>
            <a:ext cx="3249650" cy="2431264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欠拟合与过拟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7" name="文本占位符 2"/>
          <p:cNvSpPr txBox="1"/>
          <p:nvPr/>
        </p:nvSpPr>
        <p:spPr>
          <a:xfrm>
            <a:off x="8317421" y="1388552"/>
            <a:ext cx="3494365" cy="803719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通过代码展示欠拟合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myret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--&gt; 1.0987392142417856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4074" y="1225689"/>
            <a:ext cx="5962223" cy="4893647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def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627A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dm02_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627A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模型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627A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ok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():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# 1 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准备数据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x y(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增加上噪声</a:t>
            </a:r>
            <a:r>
              <a:rPr kumimoji="0" lang="en-US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)</a:t>
            </a:r>
            <a:br>
              <a:rPr kumimoji="0" lang="en-US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US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np.random.seed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666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x =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np.random.uniform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(-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3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3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660099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size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=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100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y =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0.5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* x **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2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+ x +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2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+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np.random.normal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0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1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660099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size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=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100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# 2 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实例化线性回归模型</a:t>
            </a:r>
            <a:b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estimator =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LinearRegression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# 3 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训练模型</a:t>
            </a:r>
            <a:b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X =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x.reshape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(-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1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1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# print(‘</a:t>
            </a:r>
            <a:r>
              <a:rPr kumimoji="0" lang="en-GB" altLang="zh-CN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X.shape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--&gt;’, </a:t>
            </a:r>
            <a:r>
              <a:rPr kumimoji="0" lang="en-GB" altLang="zh-CN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X.shape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)</a:t>
            </a:r>
            <a:b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X2 =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np.hstack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([X, X **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2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]) 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# 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数据增加二次项</a:t>
            </a:r>
            <a:b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estimator.fit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(X2, y)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# 4 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模型预测</a:t>
            </a:r>
            <a:b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y_predict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=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estimator.predict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(X2)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# 5 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计算均方误差</a:t>
            </a:r>
            <a:b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myret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=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mean_squared_error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(y,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y_predict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print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‘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myret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--&gt;’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myret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# 6 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画图</a:t>
            </a:r>
            <a:b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plt.scatter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(x, y)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# </a:t>
            </a:r>
            <a:r>
              <a:rPr kumimoji="0" lang="en-GB" altLang="zh-CN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plt.plot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(x, </a:t>
            </a:r>
            <a:r>
              <a:rPr kumimoji="0" lang="en-GB" altLang="zh-CN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y_predict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color=‘r’)</a:t>
            </a:r>
            <a:b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# 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画图</a:t>
            </a:r>
            <a:r>
              <a:rPr kumimoji="0" lang="en-US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plot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折线图时 需要对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x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进行排序</a:t>
            </a:r>
            <a:r>
              <a:rPr kumimoji="0" lang="en-US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取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x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排序后对应的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y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值</a:t>
            </a:r>
            <a:b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plt.plot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np.sort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(x),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y_predict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[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np.argsort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(x)],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660099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color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=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'r'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plt.show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()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33B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占位符 2"/>
              <p:cNvSpPr txBox="1"/>
              <p:nvPr/>
            </p:nvSpPr>
            <p:spPr>
              <a:xfrm>
                <a:off x="8346815" y="5055001"/>
                <a:ext cx="3719494" cy="1113231"/>
              </a:xfrm>
              <a:prstGeom prst="rect">
                <a:avLst/>
              </a:prstGeom>
            </p:spPr>
            <p:txBody>
              <a:bodyPr/>
              <a:lstStyle>
                <a:lvl1pPr marL="0" indent="0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defRPr>
                </a:lvl1pPr>
                <a:lvl2pPr marL="990600" indent="-3810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2pPr>
                <a:lvl3pPr marL="15240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65"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3pPr>
                <a:lvl4pPr marL="21336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8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4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20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6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数据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是一元二次方程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抛物线形状的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, 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给模型送入的数据，增加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x</m:t>
                        </m:r>
                      </m:e>
                      <m:sup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sup>
                    </m:sSup>
                    <m:r>
                      <a:rPr kumimoji="0" lang="zh-CN" alt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项</m:t>
                    </m:r>
                    <m:r>
                      <a:rPr kumimoji="0" lang="zh-CN" alt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特征，</m:t>
                    </m:r>
                  </m:oMath>
                </a14:m>
                <a:endParaRPr kumimoji="0" lang="en-US" altLang="zh-CN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mbria Math" panose="02040503050406030204" pitchFamily="18" charset="0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14:m>
                  <m:oMath xmlns:m="http://schemas.openxmlformats.org/officeDocument/2006/math">
                    <m:r>
                      <a:rPr kumimoji="0" lang="zh-CN" alt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再用</m:t>
                    </m:r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线性模型去拟合。模型很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ok</a:t>
                </a:r>
                <a:b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</a:br>
                <a:endParaRPr kumimoji="0" lang="zh-CN" alt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7" name="文本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815" y="5055001"/>
                <a:ext cx="3719494" cy="1113231"/>
              </a:xfrm>
              <a:prstGeom prst="rect">
                <a:avLst/>
              </a:prstGeom>
              <a:blipFill rotWithShape="1">
                <a:blip r:embed="rId1"/>
                <a:stretch>
                  <a:fillRect l="-10" t="-36" r="1" b="-29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6004" y="2232419"/>
            <a:ext cx="3365135" cy="2585178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欠拟合与过拟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7" name="文本占位符 2"/>
          <p:cNvSpPr txBox="1"/>
          <p:nvPr/>
        </p:nvSpPr>
        <p:spPr>
          <a:xfrm>
            <a:off x="8317421" y="1388552"/>
            <a:ext cx="3494365" cy="803719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通过代码展示欠拟合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myret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--&gt;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1.0508466763764124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1064" y="1265443"/>
            <a:ext cx="6459803" cy="5262979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def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627A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dm03_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627A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模型过拟合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():</a:t>
            </a:r>
            <a:b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US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# 1 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准备数据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x y(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增加上噪声</a:t>
            </a:r>
            <a:r>
              <a:rPr kumimoji="0" lang="en-US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)</a:t>
            </a:r>
            <a:br>
              <a:rPr kumimoji="0" lang="en-US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US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np.random.seed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666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x =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np.random.uniform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(-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3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3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660099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size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=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100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y =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0.5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* x **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2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+ x +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2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+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np.random.normal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0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1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660099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size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=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100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# 2 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实例化线性回归模型</a:t>
            </a:r>
            <a:b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estimator =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LinearRegression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# 3 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训练模型</a:t>
            </a:r>
            <a:b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X =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x.reshape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(-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1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1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# print(‘</a:t>
            </a:r>
            <a:r>
              <a:rPr kumimoji="0" lang="en-GB" altLang="zh-CN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X.shape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--&gt;’, </a:t>
            </a:r>
            <a:r>
              <a:rPr kumimoji="0" lang="en-GB" altLang="zh-CN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X.shape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)</a:t>
            </a:r>
            <a:b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X3 =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np.hstack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([X, X**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2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X**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3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X**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4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X**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5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X**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6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X**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7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X**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8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X**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9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X**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10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])  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# 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数据增加高次项</a:t>
            </a:r>
            <a:b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estimator.fit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(X3, y)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# 4 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模型预测</a:t>
            </a:r>
            <a:b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y_predict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=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estimator.predict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(X3)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# 5 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计算均方误差</a:t>
            </a:r>
            <a:b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myret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=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mean_squared_error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(y,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y_predict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print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‘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myret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--&gt;’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myret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# 6 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画图</a:t>
            </a:r>
            <a:b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plt.scatter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(x, y)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# </a:t>
            </a:r>
            <a:r>
              <a:rPr kumimoji="0" lang="en-GB" altLang="zh-CN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plt.plot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(x, </a:t>
            </a:r>
            <a:r>
              <a:rPr kumimoji="0" lang="en-GB" altLang="zh-CN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y_predict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color=‘r’)</a:t>
            </a:r>
            <a:b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# 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画图时输入的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x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数据</a:t>
            </a:r>
            <a:r>
              <a:rPr kumimoji="0" lang="en-US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: 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要求是从小到大</a:t>
            </a:r>
            <a:b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plt.plot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np.sort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(x),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y_predict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[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np.argsort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(x)],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660099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color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=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‘r’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plt.show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()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33B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占位符 2"/>
              <p:cNvSpPr txBox="1"/>
              <p:nvPr/>
            </p:nvSpPr>
            <p:spPr>
              <a:xfrm>
                <a:off x="7740896" y="5130415"/>
                <a:ext cx="4451104" cy="1113231"/>
              </a:xfrm>
              <a:prstGeom prst="rect">
                <a:avLst/>
              </a:prstGeom>
            </p:spPr>
            <p:txBody>
              <a:bodyPr/>
              <a:lstStyle>
                <a:lvl1pPr marL="0" indent="0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defRPr>
                </a:lvl1pPr>
                <a:lvl2pPr marL="990600" indent="-3810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2pPr>
                <a:lvl3pPr marL="15240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65"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3pPr>
                <a:lvl4pPr marL="21336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8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4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20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6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数据是抛物线形状的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, 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给模型送入的数据，增加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x</m:t>
                        </m:r>
                      </m:e>
                      <m:sup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zh-CN" alt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Alibaba PuHuiTi" pitchFamily="18" charset="-122"/>
                    <a:cs typeface="Alibaba PuHuiTi" pitchFamily="18" charset="-122"/>
                  </a:rPr>
                  <a:t>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x</m:t>
                        </m:r>
                      </m:e>
                      <m:sup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3</m:t>
                        </m:r>
                      </m:sup>
                    </m:sSup>
                  </m:oMath>
                </a14:m>
                <a:r>
                  <a:rPr kumimoji="0" lang="zh-CN" alt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Alibaba PuHuiTi" pitchFamily="18" charset="-122"/>
                    <a:cs typeface="Alibaba PuHuiTi" pitchFamily="18" charset="-122"/>
                  </a:rPr>
                  <a:t>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x</m:t>
                        </m:r>
                      </m:e>
                      <m:sup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4</m:t>
                        </m:r>
                      </m:sup>
                    </m:sSup>
                    <m:r>
                      <a:rPr kumimoji="0" lang="zh-CN" alt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  <m:r>
                      <a:rPr kumimoji="0" lang="en-US" altLang="zh-CN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…</m:t>
                    </m:r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Alibaba PuHuiTi" pitchFamily="18" charset="-122"/>
                    <a:cs typeface="Alibaba PuHuiTi" pitchFamily="18" charset="-122"/>
                  </a:rPr>
                  <a:t>高次项特征，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14:m>
                  <m:oMath xmlns:m="http://schemas.openxmlformats.org/officeDocument/2006/math">
                    <m:r>
                      <a:rPr kumimoji="0" lang="zh-CN" alt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再用</m:t>
                    </m:r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线性模型去拟合。模型过于复杂，出现过拟合</a:t>
                </a:r>
                <a:b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</a:br>
                <a:endParaRPr kumimoji="0" lang="zh-CN" alt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7" name="文本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896" y="5130415"/>
                <a:ext cx="4451104" cy="1113231"/>
              </a:xfrm>
              <a:prstGeom prst="rect">
                <a:avLst/>
              </a:prstGeom>
              <a:blipFill rotWithShape="1">
                <a:blip r:embed="rId1"/>
                <a:stretch>
                  <a:fillRect l="-6" t="-22" b="-290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691" y="2233107"/>
            <a:ext cx="3719494" cy="2781058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欠拟合与过拟合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出现原因和解决方案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7" name="文本占位符 2"/>
          <p:cNvSpPr txBox="1"/>
          <p:nvPr/>
        </p:nvSpPr>
        <p:spPr>
          <a:xfrm>
            <a:off x="1022877" y="1311007"/>
            <a:ext cx="4633205" cy="366974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欠拟合出现的原因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" name="文本框 2"/>
          <p:cNvSpPr txBox="1"/>
          <p:nvPr/>
        </p:nvSpPr>
        <p:spPr>
          <a:xfrm flipH="1">
            <a:off x="1398913" y="1794809"/>
            <a:ext cx="3635000" cy="385234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学习到数据的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特征过少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1022877" y="2164893"/>
            <a:ext cx="6247167" cy="366974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解决办法 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【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从数据、模型、算法的角度去想解决方案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】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7" name="文本框 2"/>
          <p:cNvSpPr txBox="1"/>
          <p:nvPr/>
        </p:nvSpPr>
        <p:spPr>
          <a:xfrm flipH="1">
            <a:off x="1398913" y="2550127"/>
            <a:ext cx="8244708" cy="167789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添加其他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特征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有时出现欠拟合是因为特征项不够导致的，可以添加其他特征项来解决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“组合”、“泛化”、“相关性”三类特征是特征添加的重要手段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添加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多项式特征项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模型过于简单时的常用套路，例如将线性模型通过添加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二次项或三次项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使模型泛化能力更强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欠拟合与过拟合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出现原因和解决方案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7" name="文本占位符 2"/>
          <p:cNvSpPr txBox="1"/>
          <p:nvPr/>
        </p:nvSpPr>
        <p:spPr>
          <a:xfrm>
            <a:off x="1022877" y="1311007"/>
            <a:ext cx="4633205" cy="366974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过拟合出现的原因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" name="文本框 2"/>
          <p:cNvSpPr txBox="1"/>
          <p:nvPr/>
        </p:nvSpPr>
        <p:spPr>
          <a:xfrm flipH="1">
            <a:off x="1398912" y="1794809"/>
            <a:ext cx="8518085" cy="385234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原始特征过多，存在一些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嘈杂特征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 模型过于复杂是因为模型尝试去兼顾各个测试数据点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1022877" y="2164893"/>
            <a:ext cx="4633205" cy="366974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解决办法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7" name="文本框 2"/>
          <p:cNvSpPr txBox="1"/>
          <p:nvPr/>
        </p:nvSpPr>
        <p:spPr>
          <a:xfrm flipH="1">
            <a:off x="1398913" y="2550127"/>
            <a:ext cx="8244708" cy="2725554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重新清洗数据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对于过多异常点数据、数据不纯的地方再处理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增大数据的训练量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对原来的数据训练的太过了，增加数据量的情况下，会缓解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正则化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解决模型过拟合的方法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，在机器学习、深度学习中大量使用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减少特征维度，防止维灾难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由于特征多，样本数量少，导致学习不充分，泛化能力差。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欠拟合与过拟合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正则化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7" name="文本占位符 2"/>
          <p:cNvSpPr txBox="1"/>
          <p:nvPr/>
        </p:nvSpPr>
        <p:spPr>
          <a:xfrm>
            <a:off x="1022877" y="1311007"/>
            <a:ext cx="4633205" cy="366974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正则化概念（出现的原因）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" name="文本框 2"/>
          <p:cNvSpPr txBox="1"/>
          <p:nvPr/>
        </p:nvSpPr>
        <p:spPr>
          <a:xfrm flipH="1">
            <a:off x="1398912" y="1794809"/>
            <a:ext cx="6765158" cy="70839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在模型训练时，数据中有些特征影响模型复杂度、或者某个特征的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异常值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较多，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所以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要尽量减少这个特征的影响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（甚至删除某个特征的影响），这就是正则化。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7" name="文本框 2"/>
          <p:cNvSpPr txBox="1"/>
          <p:nvPr/>
        </p:nvSpPr>
        <p:spPr>
          <a:xfrm flipH="1">
            <a:off x="1398913" y="3445675"/>
            <a:ext cx="6199091" cy="70839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在损失函数中增加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正则化项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分为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正则化、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正则化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cxnSp>
        <p:nvCxnSpPr>
          <p:cNvPr id="9" name="直线箭头连接符 8"/>
          <p:cNvCxnSpPr/>
          <p:nvPr/>
        </p:nvCxnSpPr>
        <p:spPr>
          <a:xfrm>
            <a:off x="8465270" y="4015819"/>
            <a:ext cx="308326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 flipV="1">
            <a:off x="8922470" y="2009422"/>
            <a:ext cx="0" cy="2192664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3" name="墨迹 22"/>
              <p14:cNvContentPartPr/>
              <p14:nvPr/>
            </p14:nvContentPartPr>
            <p14:xfrm>
              <a:off x="9571236" y="3543684"/>
              <a:ext cx="360" cy="36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"/>
            </p:blipFill>
            <p:spPr>
              <a:xfrm>
                <a:off x="9571236" y="354368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24" name="墨迹 23"/>
              <p14:cNvContentPartPr/>
              <p14:nvPr/>
            </p14:nvContentPartPr>
            <p14:xfrm>
              <a:off x="9914676" y="3442524"/>
              <a:ext cx="360" cy="36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2"/>
            </p:blipFill>
            <p:spPr>
              <a:xfrm>
                <a:off x="9914676" y="344252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25" name="墨迹 24"/>
              <p14:cNvContentPartPr/>
              <p14:nvPr/>
            </p14:nvContentPartPr>
            <p14:xfrm>
              <a:off x="9924396" y="3160644"/>
              <a:ext cx="360" cy="36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2"/>
            </p:blipFill>
            <p:spPr>
              <a:xfrm>
                <a:off x="9924396" y="316064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26" name="墨迹 25"/>
              <p14:cNvContentPartPr/>
              <p14:nvPr/>
            </p14:nvContentPartPr>
            <p14:xfrm>
              <a:off x="10241196" y="3229404"/>
              <a:ext cx="360" cy="36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2"/>
            </p:blipFill>
            <p:spPr>
              <a:xfrm>
                <a:off x="10241196" y="322940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27" name="墨迹 26"/>
              <p14:cNvContentPartPr/>
              <p14:nvPr/>
            </p14:nvContentPartPr>
            <p14:xfrm>
              <a:off x="10178196" y="3008724"/>
              <a:ext cx="360" cy="36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2"/>
            </p:blipFill>
            <p:spPr>
              <a:xfrm>
                <a:off x="10178196" y="300872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28" name="墨迹 27"/>
              <p14:cNvContentPartPr/>
              <p14:nvPr/>
            </p14:nvContentPartPr>
            <p14:xfrm>
              <a:off x="10518036" y="3072444"/>
              <a:ext cx="360" cy="36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2"/>
            </p:blipFill>
            <p:spPr>
              <a:xfrm>
                <a:off x="10518036" y="307244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29" name="墨迹 28"/>
              <p14:cNvContentPartPr/>
              <p14:nvPr/>
            </p14:nvContentPartPr>
            <p14:xfrm>
              <a:off x="10416516" y="2823324"/>
              <a:ext cx="360" cy="36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2"/>
            </p:blipFill>
            <p:spPr>
              <a:xfrm>
                <a:off x="10416516" y="282332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30" name="墨迹 29"/>
              <p14:cNvContentPartPr/>
              <p14:nvPr/>
            </p14:nvContentPartPr>
            <p14:xfrm>
              <a:off x="10706676" y="2884164"/>
              <a:ext cx="360" cy="36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2"/>
            </p:blipFill>
            <p:spPr>
              <a:xfrm>
                <a:off x="10706676" y="288416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31" name="墨迹 30"/>
              <p14:cNvContentPartPr/>
              <p14:nvPr/>
            </p14:nvContentPartPr>
            <p14:xfrm>
              <a:off x="10706676" y="2662404"/>
              <a:ext cx="360" cy="36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2"/>
            </p:blipFill>
            <p:spPr>
              <a:xfrm>
                <a:off x="10706676" y="266240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32" name="墨迹 31"/>
              <p14:cNvContentPartPr/>
              <p14:nvPr/>
            </p14:nvContentPartPr>
            <p14:xfrm>
              <a:off x="10887036" y="2688324"/>
              <a:ext cx="360" cy="36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2"/>
            </p:blipFill>
            <p:spPr>
              <a:xfrm>
                <a:off x="10887036" y="268832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33" name="墨迹 32"/>
              <p14:cNvContentPartPr/>
              <p14:nvPr/>
            </p14:nvContentPartPr>
            <p14:xfrm>
              <a:off x="10999716" y="2505084"/>
              <a:ext cx="360" cy="36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2"/>
            </p:blipFill>
            <p:spPr>
              <a:xfrm>
                <a:off x="10999716" y="250508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34" name="墨迹 33"/>
              <p14:cNvContentPartPr/>
              <p14:nvPr/>
            </p14:nvContentPartPr>
            <p14:xfrm>
              <a:off x="9459996" y="2170284"/>
              <a:ext cx="360" cy="36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14"/>
            </p:blipFill>
            <p:spPr>
              <a:xfrm>
                <a:off x="9459996" y="217028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35" name="墨迹 34"/>
              <p14:cNvContentPartPr/>
              <p14:nvPr/>
            </p14:nvContentPartPr>
            <p14:xfrm>
              <a:off x="9442716" y="2200164"/>
              <a:ext cx="360" cy="36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16"/>
            </p:blipFill>
            <p:spPr>
              <a:xfrm>
                <a:off x="9442716" y="2200164"/>
                <a:ext cx="360" cy="360"/>
              </a:xfrm>
              <a:prstGeom prst="rect"/>
            </p:spPr>
          </p:pic>
        </mc:Fallback>
      </mc:AlternateContent>
      <p:cxnSp>
        <p:nvCxnSpPr>
          <p:cNvPr id="37" name="直线连接符 36"/>
          <p:cNvCxnSpPr/>
          <p:nvPr/>
        </p:nvCxnSpPr>
        <p:spPr>
          <a:xfrm flipV="1">
            <a:off x="9189156" y="2302933"/>
            <a:ext cx="2133600" cy="156066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/>
          <p:cNvCxnSpPr/>
          <p:nvPr/>
        </p:nvCxnSpPr>
        <p:spPr>
          <a:xfrm flipV="1">
            <a:off x="9189156" y="1930400"/>
            <a:ext cx="1375200" cy="2103917"/>
          </a:xfrm>
          <a:prstGeom prst="line">
            <a:avLst/>
          </a:prstGeom>
          <a:ln w="222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占位符 2"/>
          <p:cNvSpPr txBox="1"/>
          <p:nvPr/>
        </p:nvSpPr>
        <p:spPr>
          <a:xfrm>
            <a:off x="1022876" y="2841753"/>
            <a:ext cx="6459800" cy="366974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正则化如何消除异常点带来的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w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值过大过小的影响？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4" name="文本框 2"/>
          <p:cNvSpPr txBox="1"/>
          <p:nvPr/>
        </p:nvSpPr>
        <p:spPr>
          <a:xfrm flipH="1">
            <a:off x="10999716" y="3531102"/>
            <a:ext cx="435531" cy="385234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X1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5" name="文本框 2"/>
          <p:cNvSpPr txBox="1"/>
          <p:nvPr/>
        </p:nvSpPr>
        <p:spPr>
          <a:xfrm flipH="1">
            <a:off x="9018076" y="1796433"/>
            <a:ext cx="435531" cy="385234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x2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6" name="文本框 2"/>
          <p:cNvSpPr txBox="1"/>
          <p:nvPr/>
        </p:nvSpPr>
        <p:spPr>
          <a:xfrm flipH="1">
            <a:off x="8741038" y="4395953"/>
            <a:ext cx="2807495" cy="70839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红色异常点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r>
              <a:rPr lang="en-US" altLang="zh-CN" sz="1400" noProof="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x1,x2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),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因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x2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过大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会让对应的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权重系数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过小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欠拟合与过拟合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正则化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577" y="1829053"/>
            <a:ext cx="3131508" cy="74036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46577" y="2501381"/>
            <a:ext cx="8370711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l-GR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α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叫做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惩罚系数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，该值越大则权重调整的幅度就越大，即：表示对特征权重惩罚力度就越大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0" name="文本占位符 2"/>
          <p:cNvSpPr txBox="1"/>
          <p:nvPr/>
        </p:nvSpPr>
        <p:spPr>
          <a:xfrm>
            <a:off x="1022877" y="1311007"/>
            <a:ext cx="5445656" cy="366974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正则化，在损失函数中添加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正则化项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15205" y="5689936"/>
            <a:ext cx="6325759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使用 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L1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正则化的线性回归模型是 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Lasso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回归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560691" y="2897876"/>
            <a:ext cx="7464526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L1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正则化会使得权重趋向于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甚至等于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，使得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某些特征失效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，达到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特征筛选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的目的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cxnSp>
        <p:nvCxnSpPr>
          <p:cNvPr id="21" name="直线箭头连接符 20"/>
          <p:cNvCxnSpPr/>
          <p:nvPr/>
        </p:nvCxnSpPr>
        <p:spPr>
          <a:xfrm>
            <a:off x="2615782" y="4983486"/>
            <a:ext cx="2216706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/>
          <p:nvPr/>
        </p:nvCxnSpPr>
        <p:spPr>
          <a:xfrm flipV="1">
            <a:off x="3621908" y="3753357"/>
            <a:ext cx="0" cy="160355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0" name="墨迹 49"/>
              <p14:cNvContentPartPr/>
              <p14:nvPr/>
            </p14:nvContentPartPr>
            <p14:xfrm>
              <a:off x="3075003" y="3137951"/>
              <a:ext cx="360" cy="36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3"/>
            </p:blipFill>
            <p:spPr>
              <a:xfrm>
                <a:off x="3075003" y="3137951"/>
                <a:ext cx="360" cy="360"/>
              </a:xfrm>
              <a:prstGeom prst="rect"/>
            </p:spPr>
          </p:pic>
        </mc:Fallback>
      </mc:AlternateContent>
      <p:cxnSp>
        <p:nvCxnSpPr>
          <p:cNvPr id="52" name="直线连接符 51"/>
          <p:cNvCxnSpPr/>
          <p:nvPr/>
        </p:nvCxnSpPr>
        <p:spPr>
          <a:xfrm flipV="1">
            <a:off x="3690889" y="4083903"/>
            <a:ext cx="704800" cy="87237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连接符 52"/>
          <p:cNvCxnSpPr/>
          <p:nvPr/>
        </p:nvCxnSpPr>
        <p:spPr>
          <a:xfrm flipH="1" flipV="1">
            <a:off x="2615782" y="4030529"/>
            <a:ext cx="1011721" cy="950950"/>
          </a:xfrm>
          <a:prstGeom prst="line">
            <a:avLst/>
          </a:prstGeom>
          <a:ln w="222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2"/>
          <p:cNvSpPr txBox="1"/>
          <p:nvPr/>
        </p:nvSpPr>
        <p:spPr>
          <a:xfrm flipH="1">
            <a:off x="3607758" y="3643288"/>
            <a:ext cx="435531" cy="385234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y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文本框 2"/>
              <p:cNvSpPr txBox="1"/>
              <p:nvPr/>
            </p:nvSpPr>
            <p:spPr>
              <a:xfrm flipH="1">
                <a:off x="5206920" y="3751356"/>
                <a:ext cx="2807495" cy="13547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y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dPr>
                      <m:e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𝑥</m:t>
                        </m:r>
                      </m:e>
                    </m:d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图像的导函数为分段函数 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 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x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大于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0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导数为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1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 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x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小于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0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导数为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-1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 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x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等于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-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导数为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0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67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206920" y="3751356"/>
                <a:ext cx="2807495" cy="1354730"/>
              </a:xfrm>
              <a:prstGeom prst="rect">
                <a:avLst/>
              </a:prstGeom>
              <a:blipFill rotWithShape="1">
                <a:blip r:embed="rId4"/>
                <a:stretch>
                  <a:fillRect l="-20" t="-30" r="3" b="-21464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/>
          <p:cNvSpPr txBox="1"/>
          <p:nvPr/>
        </p:nvSpPr>
        <p:spPr>
          <a:xfrm>
            <a:off x="2137965" y="6218963"/>
            <a:ext cx="6137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from </a:t>
            </a:r>
            <a:r>
              <a:rPr kumimoji="0" lang="en-GB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sklearn.linear_model</a:t>
            </a:r>
            <a:r>
              <a:rPr kumimoji="0" lang="en-GB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import Lasso</a:t>
            </a:r>
            <a:endParaRPr lang="zh-CN" altLang="en-US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欠拟合与过拟合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L2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正则化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46577" y="2501381"/>
            <a:ext cx="8370711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l-GR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α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叫做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惩罚系数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，该值越大则权重调整的幅度就越大，即：表示对特征权重惩罚力度就越大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0" name="文本占位符 2"/>
          <p:cNvSpPr txBox="1"/>
          <p:nvPr/>
        </p:nvSpPr>
        <p:spPr>
          <a:xfrm>
            <a:off x="1022877" y="1311007"/>
            <a:ext cx="5445656" cy="366974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L2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正则化，在损失函数中添加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L2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正则化项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15205" y="5622202"/>
            <a:ext cx="6325759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黑体" panose="02010609060101010101" pitchFamily="49" charset="-122"/>
                <a:cs typeface="+mn-cs"/>
              </a:rPr>
              <a:t>使用 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黑体" panose="02010609060101010101" pitchFamily="49" charset="-122"/>
                <a:cs typeface="+mn-cs"/>
              </a:rPr>
              <a:t>L2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黑体" panose="02010609060101010101" pitchFamily="49" charset="-122"/>
                <a:cs typeface="+mn-cs"/>
              </a:rPr>
              <a:t>正则化的线性回归模型是岭回归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560691" y="2897876"/>
            <a:ext cx="7464526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L2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正则化会使得权重趋向于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，一般不等于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0" name="墨迹 49"/>
              <p14:cNvContentPartPr/>
              <p14:nvPr/>
            </p14:nvContentPartPr>
            <p14:xfrm>
              <a:off x="10024443" y="2475087"/>
              <a:ext cx="360" cy="36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2"/>
            </p:blipFill>
            <p:spPr>
              <a:xfrm>
                <a:off x="10024443" y="2475087"/>
                <a:ext cx="360" cy="360"/>
              </a:xfrm>
              <a:prstGeom prst="rect"/>
            </p:spPr>
          </p:pic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65" y="1841634"/>
            <a:ext cx="2288456" cy="65938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733" y="3874869"/>
            <a:ext cx="1930400" cy="13716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063115" y="6075909"/>
            <a:ext cx="6137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from </a:t>
            </a:r>
            <a:r>
              <a:rPr kumimoji="0" lang="en-GB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sklearn.linear_model</a:t>
            </a:r>
            <a:r>
              <a:rPr kumimoji="0" lang="en-GB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import Ridge</a:t>
            </a:r>
            <a:endParaRPr lang="zh-CN" altLang="en-US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欠拟合与过拟合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-Lasso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回归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0" name="墨迹 49"/>
              <p14:cNvContentPartPr/>
              <p14:nvPr/>
            </p14:nvContentPartPr>
            <p14:xfrm>
              <a:off x="9572883" y="2350908"/>
              <a:ext cx="360" cy="36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2"/>
            </p:blipFill>
            <p:spPr>
              <a:xfrm>
                <a:off x="9572883" y="2350908"/>
                <a:ext cx="360" cy="360"/>
              </a:xfrm>
              <a:prstGeom prst="rect"/>
            </p:spPr>
          </p:pic>
        </mc:Fallback>
      </mc:AlternateContent>
      <p:sp>
        <p:nvSpPr>
          <p:cNvPr id="9" name="文本占位符 2"/>
          <p:cNvSpPr txBox="1"/>
          <p:nvPr/>
        </p:nvSpPr>
        <p:spPr>
          <a:xfrm>
            <a:off x="8422591" y="1357169"/>
            <a:ext cx="3769409" cy="366974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对过拟合模型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正则化调整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" name="TextBox 3"/>
          <p:cNvSpPr txBox="1"/>
          <p:nvPr/>
        </p:nvSpPr>
        <p:spPr>
          <a:xfrm>
            <a:off x="812041" y="1357169"/>
            <a:ext cx="7374932" cy="544764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from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sklearn.linear_model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import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Lasso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def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627A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dm04_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627A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模型过拟合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627A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_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627A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L1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627A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正则化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():</a:t>
            </a:r>
            <a:b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US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# 1 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准备数据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x y(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增加上噪声</a:t>
            </a:r>
            <a:r>
              <a:rPr kumimoji="0" lang="en-US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)</a:t>
            </a:r>
            <a:br>
              <a:rPr kumimoji="0" lang="en-US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US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np.random.seed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666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x =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np.random.uniform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(-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3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3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660099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size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=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100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y =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0.5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* x **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2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+ x +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2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+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np.random.normal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0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1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660099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size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=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100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# 2 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实例化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L1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正则化模型 做实验</a:t>
            </a:r>
            <a:r>
              <a:rPr kumimoji="0" lang="en-US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: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alpha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惩罚力度越来越大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k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值越来越小</a:t>
            </a:r>
            <a:r>
              <a:rPr kumimoji="0" lang="en-US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返回会欠拟合</a:t>
            </a:r>
            <a:b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estimator = Lasso(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660099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alpha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=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0.005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660099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normalize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=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True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b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# 3 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训练模型</a:t>
            </a:r>
            <a:b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X =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x.reshape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(-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1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1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X3 =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np.hstack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([X, X **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2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X **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3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X **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4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X **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5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X **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6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X **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7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X **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8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X **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9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X **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10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])  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# 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数据增加二次项</a:t>
            </a:r>
            <a:b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estimator.fit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(X3, y)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print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'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estimator.coef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_'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estimator.coef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_)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# 4 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模型预测</a:t>
            </a:r>
            <a:b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y_predict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=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estimator.predict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(X3)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# 5 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计算均方误差</a:t>
            </a:r>
            <a:b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myret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=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mean_squared_error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(y,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y_predict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print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'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myret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--&gt;'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myret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# 6 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画图</a:t>
            </a:r>
            <a:b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plt.scatter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(x, y)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# 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画图时输入的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x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数据</a:t>
            </a:r>
            <a:r>
              <a:rPr kumimoji="0" lang="en-US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: 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要求是从小到大</a:t>
            </a:r>
            <a:b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plt.plot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np.sort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(x),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y_predict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[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np.argsort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(x)],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660099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color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=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'r'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plt.show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()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33B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" name="文本占位符 2"/>
          <p:cNvSpPr txBox="1"/>
          <p:nvPr/>
        </p:nvSpPr>
        <p:spPr>
          <a:xfrm>
            <a:off x="9015441" y="2122792"/>
            <a:ext cx="2657270" cy="130620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Lasso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回归</a:t>
            </a: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正则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会将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高次方项系数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变为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3bd1a816-7d7d-4db1-9efc-e25909f2b4e4}"/>
  <p:tag name="TABLE_ENDDRAG_ORIGIN_RECT" val="867*267"/>
  <p:tag name="TABLE_ENDDRAG_RECT" val="63*186*867*267"/>
</p:tagLst>
</file>

<file path=ppt/tags/tag2.xml><?xml version="1.0" encoding="utf-8"?>
<p:tagLst xmlns:p="http://schemas.openxmlformats.org/presentationml/2006/main">
  <p:tag name="KSO_WM_UNIT_TABLE_BEAUTIFY" val="smartTable{3bd1a816-7d7d-4db1-9efc-e25909f2b4e4}"/>
  <p:tag name="TABLE_ENDDRAG_ORIGIN_RECT" val="867*267"/>
  <p:tag name="TABLE_ENDDRAG_RECT" val="63*186*867*267"/>
</p:tagLst>
</file>

<file path=ppt/tags/tag3.xml><?xml version="1.0" encoding="utf-8"?>
<p:tagLst xmlns:p="http://schemas.openxmlformats.org/presentationml/2006/main">
  <p:tag name="KSO_WM_UNIT_TABLE_BEAUTIFY" val="smartTable{3bd1a816-7d7d-4db1-9efc-e25909f2b4e4}"/>
  <p:tag name="TABLE_ENDDRAG_ORIGIN_RECT" val="867*267"/>
  <p:tag name="TABLE_ENDDRAG_RECT" val="63*186*867*267"/>
</p:tagLst>
</file>

<file path=ppt/tags/tag4.xml><?xml version="1.0" encoding="utf-8"?>
<p:tagLst xmlns:p="http://schemas.openxmlformats.org/presentationml/2006/main">
  <p:tag name="KSO_WM_UNIT_TABLE_BEAUTIFY" val="smartTable{3bd1a816-7d7d-4db1-9efc-e25909f2b4e4}"/>
  <p:tag name="TABLE_ENDDRAG_ORIGIN_RECT" val="867*267"/>
  <p:tag name="TABLE_ENDDRAG_RECT" val="63*186*867*267"/>
</p:tagLst>
</file>

<file path=ppt/tags/tag5.xml><?xml version="1.0" encoding="utf-8"?>
<p:tagLst xmlns:p="http://schemas.openxmlformats.org/presentationml/2006/main">
  <p:tag name="KSO_WM_UNIT_TABLE_BEAUTIFY" val="smartTable{3bd1a816-7d7d-4db1-9efc-e25909f2b4e4}"/>
  <p:tag name="TABLE_ENDDRAG_ORIGIN_RECT" val="867*267"/>
  <p:tag name="TABLE_ENDDRAG_RECT" val="63*186*867*267"/>
</p:tagLst>
</file>

<file path=ppt/tags/tag6.xml><?xml version="1.0" encoding="utf-8"?>
<p:tagLst xmlns:p="http://schemas.openxmlformats.org/presentationml/2006/main">
  <p:tag name="commondata" val="eyJoZGlkIjoiZDQyYmI2YWIwMGE0NjZkZjEwMWNhNGQwYzZmYTJjZTAifQ==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31397</Words>
  <Application>WPS 演示</Application>
  <PresentationFormat>宽屏</PresentationFormat>
  <Paragraphs>1973</Paragraphs>
  <Slides>106</Slides>
  <Notes>67</Notes>
  <HiddenSlides>1</HiddenSlides>
  <MMClips>0</MMClips>
  <ScaleCrop>false</ScaleCrop>
  <HeadingPairs>
    <vt:vector size="6" baseType="variant">
      <vt:variant>
        <vt:lpstr>已用的字体</vt:lpstr>
      </vt:variant>
      <vt:variant>
        <vt:i4>30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106</vt:i4>
      </vt:variant>
    </vt:vector>
  </HeadingPairs>
  <TitlesOfParts>
    <vt:vector size="143" baseType="lpstr">
      <vt:lpstr>Arial</vt:lpstr>
      <vt:lpstr>宋体</vt:lpstr>
      <vt:lpstr>Wingdings</vt:lpstr>
      <vt:lpstr>Calibri</vt:lpstr>
      <vt:lpstr>黑体</vt:lpstr>
      <vt:lpstr>Alibaba PuHuiTi B</vt:lpstr>
      <vt:lpstr>Alibaba PuHuiTi R</vt:lpstr>
      <vt:lpstr>Segoe UI</vt:lpstr>
      <vt:lpstr>微软雅黑</vt:lpstr>
      <vt:lpstr>Verdana</vt:lpstr>
      <vt:lpstr>阿里巴巴普惠体</vt:lpstr>
      <vt:lpstr>Alibaba PuHuiTi Medium</vt:lpstr>
      <vt:lpstr>Segoe UI Light</vt:lpstr>
      <vt:lpstr>微软雅黑 Light</vt:lpstr>
      <vt:lpstr>华文楷体</vt:lpstr>
      <vt:lpstr>Alibaba PuHuiTi</vt:lpstr>
      <vt:lpstr>Alibaba PuHuiTi M</vt:lpstr>
      <vt:lpstr>Open Sans</vt:lpstr>
      <vt:lpstr>Segoe Print</vt:lpstr>
      <vt:lpstr>Calibri</vt:lpstr>
      <vt:lpstr>Roboto</vt:lpstr>
      <vt:lpstr>等线</vt:lpstr>
      <vt:lpstr>Gill Sans</vt:lpstr>
      <vt:lpstr>Arial</vt:lpstr>
      <vt:lpstr>Cambria Math</vt:lpstr>
      <vt:lpstr>Arial Unicode MS</vt:lpstr>
      <vt:lpstr>Helvetica Neue</vt:lpstr>
      <vt:lpstr>Roboto Mono</vt:lpstr>
      <vt:lpstr>BatangChe</vt:lpstr>
      <vt:lpstr>Gill Sans MT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线性回归</vt:lpstr>
      <vt:lpstr>PowerPoint 演示文稿</vt:lpstr>
      <vt:lpstr>PowerPoint 演示文稿</vt:lpstr>
      <vt:lpstr>线性回归概念 – 举个栗子</vt:lpstr>
      <vt:lpstr>线性回归概念 – 举个栗子 </vt:lpstr>
      <vt:lpstr>线性回归概念 – 举个栗子</vt:lpstr>
      <vt:lpstr>线性回归概念</vt:lpstr>
      <vt:lpstr>线性回归概念</vt:lpstr>
      <vt:lpstr>线性回归概念</vt:lpstr>
      <vt:lpstr>PowerPoint 演示文稿</vt:lpstr>
      <vt:lpstr>PowerPoint 演示文稿</vt:lpstr>
      <vt:lpstr>PowerPoint 演示文稿</vt:lpstr>
      <vt:lpstr>PowerPoint 演示文稿</vt:lpstr>
      <vt:lpstr>线性回归API介绍</vt:lpstr>
      <vt:lpstr>线性回归API介绍</vt:lpstr>
      <vt:lpstr>线性回归的求解方法</vt:lpstr>
      <vt:lpstr>损失函数</vt:lpstr>
      <vt:lpstr>损失函数</vt:lpstr>
      <vt:lpstr>求损失函数最小值（求损失函数最优解）</vt:lpstr>
      <vt:lpstr>损失函数的种类和数学表达</vt:lpstr>
      <vt:lpstr>线性回归问题求解需要什么？</vt:lpstr>
      <vt:lpstr>PowerPoint 演示文稿</vt:lpstr>
      <vt:lpstr>PowerPoint 演示文稿</vt:lpstr>
      <vt:lpstr>PowerPoint 演示文稿</vt:lpstr>
      <vt:lpstr>PowerPoint 演示文稿</vt:lpstr>
      <vt:lpstr> 基础数学 – 机器学习中常见的数据表述</vt:lpstr>
      <vt:lpstr>导数 – 基本概念</vt:lpstr>
      <vt:lpstr>导数的几何意义</vt:lpstr>
      <vt:lpstr>常见函数的导数</vt:lpstr>
      <vt:lpstr>导数的四则运算</vt:lpstr>
      <vt:lpstr>导数与运算规则</vt:lpstr>
      <vt:lpstr>导数与运算规则</vt:lpstr>
      <vt:lpstr>导数求极值</vt:lpstr>
      <vt:lpstr>偏导</vt:lpstr>
      <vt:lpstr>多元函数的偏导(练习)</vt:lpstr>
      <vt:lpstr> 向量和矩阵 – 向量运算</vt:lpstr>
      <vt:lpstr> 向量和矩阵 – 范数Norm</vt:lpstr>
      <vt:lpstr>向量和矩阵 – 矩阵 Matrix 1</vt:lpstr>
      <vt:lpstr> 基础数学向量和矩阵 – 矩阵 Matrix 2</vt:lpstr>
      <vt:lpstr> 基础数学向量和矩阵 – 矩阵 Matrix 3</vt:lpstr>
      <vt:lpstr> 基础数学向量和矩阵 – 矩阵 Matrix 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一元线性回归 – 解析解</vt:lpstr>
      <vt:lpstr>一元线性回归 – 解析解</vt:lpstr>
      <vt:lpstr>多元线性回归 – 正规方程法</vt:lpstr>
      <vt:lpstr>多元线性回归 –正规方程法</vt:lpstr>
      <vt:lpstr>多元线性回归 –正规方程法</vt:lpstr>
      <vt:lpstr>PowerPoint 演示文稿</vt:lpstr>
      <vt:lpstr>PowerPoint 演示文稿</vt:lpstr>
      <vt:lpstr>PowerPoint 演示文稿</vt:lpstr>
      <vt:lpstr> 梯度下降法 – 梯度下降和梯度</vt:lpstr>
      <vt:lpstr> 梯度下降法 – 梯度下降和梯度</vt:lpstr>
      <vt:lpstr> 梯度下降法 – 梯度下降和梯度</vt:lpstr>
      <vt:lpstr> 梯度下降法 – 梯度下降和梯度</vt:lpstr>
      <vt:lpstr> 梯度下降法 – 梯度下降和梯度</vt:lpstr>
      <vt:lpstr> 梯度下降法 –案例银行信贷 </vt:lpstr>
      <vt:lpstr> 梯度下降法-案例银行信贷 </vt:lpstr>
      <vt:lpstr> 梯度下降法 – 案例银行信贷 </vt:lpstr>
      <vt:lpstr> 梯度下降法 – 案例银行信贷 </vt:lpstr>
      <vt:lpstr> 梯度下降法分类</vt:lpstr>
      <vt:lpstr> 梯度下降法分类</vt:lpstr>
      <vt:lpstr> 梯度下降法与正规方程对比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线性回归模型评估 – MAE、MSE、RMSE三种指标</vt:lpstr>
      <vt:lpstr> 线性回归模型评估 – MAE、MSE、RMSE三种指标对比</vt:lpstr>
      <vt:lpstr> 线性回归模型评估 – MAE、MSE、RMSE三种指标对比2</vt:lpstr>
      <vt:lpstr>PowerPoint 演示文稿</vt:lpstr>
      <vt:lpstr>PowerPoint 演示文稿</vt:lpstr>
      <vt:lpstr>线性回归正规方程API和梯度下降API</vt:lpstr>
      <vt:lpstr>波士顿房价预测</vt:lpstr>
      <vt:lpstr>波士顿房价预测</vt:lpstr>
      <vt:lpstr>波士顿房价预测</vt:lpstr>
      <vt:lpstr>波士顿房价预测</vt:lpstr>
      <vt:lpstr>波士顿房价预测</vt:lpstr>
      <vt:lpstr>波士顿房价预测</vt:lpstr>
      <vt:lpstr>PowerPoint 演示文稿</vt:lpstr>
      <vt:lpstr>PowerPoint 演示文稿</vt:lpstr>
      <vt:lpstr>PowerPoint 演示文稿</vt:lpstr>
      <vt:lpstr>PowerPoint 演示文稿</vt:lpstr>
      <vt:lpstr> 欠拟合与过拟合</vt:lpstr>
      <vt:lpstr> 欠拟合与过拟</vt:lpstr>
      <vt:lpstr> 欠拟合与过拟</vt:lpstr>
      <vt:lpstr> 欠拟合与过拟</vt:lpstr>
      <vt:lpstr> 欠拟合与过拟合 – 出现原因和解决方案</vt:lpstr>
      <vt:lpstr> 欠拟合与过拟合 – 出现原因和解决方案</vt:lpstr>
      <vt:lpstr> 欠拟合与过拟合 – 正则化</vt:lpstr>
      <vt:lpstr> 欠拟合与过拟合 – L1正则化</vt:lpstr>
      <vt:lpstr> 欠拟合与过拟合 – L2正则化</vt:lpstr>
      <vt:lpstr> 欠拟合与过拟合-Lasso回归</vt:lpstr>
      <vt:lpstr> 欠拟合与过拟合-Ridge回归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老酒</cp:lastModifiedBy>
  <cp:revision>1155</cp:revision>
  <dcterms:created xsi:type="dcterms:W3CDTF">2020-03-31T02:23:00Z</dcterms:created>
  <dcterms:modified xsi:type="dcterms:W3CDTF">2025-04-09T03:00:12Z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D65358F038704CF3867F074A82B0F375_12</vt:lpwstr>
  </property>
  <property fmtid="{D5CDD505-2E9C-101B-9397-08002B2CF9AE}" pid="3" name="KSOProductBuildVer">
    <vt:lpwstr>2052-12.1.0.20784</vt:lpwstr>
  </property>
</Properties>
</file>